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_rels/presentation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6.xml.rels" ContentType="application/vnd.openxmlformats-package.relationships+xml"/>
  <Override PartName="/ppt/slideLayouts/slideLayout2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media/image58.png" ContentType="image/png"/>
  <Override PartName="/ppt/media/image57.jpeg" ContentType="image/jpeg"/>
  <Override PartName="/ppt/media/image55.jpeg" ContentType="image/jpeg"/>
  <Override PartName="/ppt/media/image53.png" ContentType="image/png"/>
  <Override PartName="/ppt/media/image10.wmf" ContentType="image/x-wmf"/>
  <Override PartName="/ppt/media/image56.jpeg" ContentType="image/jpeg"/>
  <Override PartName="/ppt/media/image52.jpeg" ContentType="image/jpeg"/>
  <Override PartName="/ppt/media/image51.jpeg" ContentType="image/jpeg"/>
  <Override PartName="/ppt/media/image46.png" ContentType="image/png"/>
  <Override PartName="/ppt/media/image45.png" ContentType="image/png"/>
  <Override PartName="/ppt/media/image42.jpeg" ContentType="image/jpeg"/>
  <Override PartName="/ppt/media/image6.png" ContentType="image/png"/>
  <Override PartName="/ppt/media/image18.png" ContentType="image/png"/>
  <Override PartName="/ppt/media/image43.jpeg" ContentType="image/jpeg"/>
  <Override PartName="/ppt/media/image28.png" ContentType="image/png"/>
  <Override PartName="/ppt/media/image50.wmf" ContentType="image/x-wmf"/>
  <Override PartName="/ppt/media/image35.png" ContentType="image/png"/>
  <Override PartName="/ppt/media/image34.png" ContentType="image/png"/>
  <Override PartName="/ppt/media/image31.png" ContentType="image/png"/>
  <Override PartName="/ppt/media/image30.png" ContentType="image/png"/>
  <Override PartName="/ppt/media/image44.png" ContentType="image/png"/>
  <Override PartName="/ppt/media/image16.jpeg" ContentType="image/jpeg"/>
  <Override PartName="/ppt/media/image17.png" ContentType="image/png"/>
  <Override PartName="/ppt/media/image29.png" ContentType="image/png"/>
  <Override PartName="/ppt/media/image21.jpeg" ContentType="image/jpeg"/>
  <Override PartName="/ppt/media/image80.jpeg" ContentType="image/jpeg"/>
  <Override PartName="/ppt/media/image12.png" ContentType="image/png"/>
  <Override PartName="/ppt/media/image23.jpeg" ContentType="image/jpeg"/>
  <Override PartName="/ppt/media/image49.png" ContentType="image/png"/>
  <Override PartName="/ppt/media/image71.wmf" ContentType="image/x-wmf"/>
  <Override PartName="/ppt/media/image68.png" ContentType="image/png"/>
  <Override PartName="/ppt/media/image20.jpeg" ContentType="image/jpeg"/>
  <Override PartName="/ppt/media/image59.png" ContentType="image/png"/>
  <Override PartName="/ppt/media/image24.jpeg" ContentType="image/jpeg"/>
  <Override PartName="/ppt/media/image60.png" ContentType="image/png"/>
  <Override PartName="/ppt/media/image77.png" ContentType="image/png"/>
  <Override PartName="/ppt/media/image4.jpeg" ContentType="image/jpeg"/>
  <Override PartName="/ppt/media/image40.png" ContentType="image/png"/>
  <Override PartName="/ppt/media/image76.png" ContentType="image/png"/>
  <Override PartName="/ppt/media/image64.png" ContentType="image/png"/>
  <Override PartName="/ppt/media/image15.jpeg" ContentType="image/jpeg"/>
  <Override PartName="/ppt/media/image63.wmf" ContentType="image/x-wmf"/>
  <Override PartName="/ppt/media/image74.png" ContentType="image/png"/>
  <Override PartName="/ppt/media/image78.jpeg" ContentType="image/jpeg"/>
  <Override PartName="/ppt/media/image72.png" ContentType="image/png"/>
  <Override PartName="/ppt/media/image73.png" ContentType="image/png"/>
  <Override PartName="/ppt/media/image69.png" ContentType="image/png"/>
  <Override PartName="/ppt/media/image62.wmf" ContentType="image/x-wmf"/>
  <Override PartName="/ppt/media/image25.jpeg" ContentType="image/jpeg"/>
  <Override PartName="/ppt/media/image2.png" ContentType="image/png"/>
  <Override PartName="/ppt/media/image32.png" ContentType="image/png"/>
  <Override PartName="/ppt/media/image14.jpeg" ContentType="image/jpeg"/>
  <Override PartName="/ppt/media/image41.jpeg" ContentType="image/jpeg"/>
  <Override PartName="/ppt/media/image54.png" ContentType="image/png"/>
  <Override PartName="/ppt/media/image67.png" ContentType="image/png"/>
  <Override PartName="/ppt/media/image66.wmf" ContentType="image/x-wmf"/>
  <Override PartName="/ppt/media/image27.jpeg" ContentType="image/jpeg"/>
  <Override PartName="/ppt/media/image65.wmf" ContentType="image/x-wmf"/>
  <Override PartName="/ppt/media/image11.png" ContentType="image/png"/>
  <Override PartName="/ppt/media/image70.wmf" ContentType="image/x-wmf"/>
  <Override PartName="/ppt/media/image48.png" ContentType="image/png"/>
  <Override PartName="/ppt/media/image36.png" ContentType="image/png"/>
  <Override PartName="/ppt/media/image9.jpeg" ContentType="image/jpeg"/>
  <Override PartName="/ppt/media/image3.png" ContentType="image/png"/>
  <Override PartName="/ppt/media/image33.png" ContentType="image/png"/>
  <Override PartName="/ppt/media/image61.png" ContentType="image/png"/>
  <Override PartName="/ppt/media/image5.jpeg" ContentType="image/jpeg"/>
  <Override PartName="/ppt/media/image75.png" ContentType="image/png"/>
  <Override PartName="/ppt/media/image22.jpeg" ContentType="image/jpeg"/>
  <Override PartName="/ppt/media/image39.png" ContentType="image/png"/>
  <Override PartName="/ppt/media/image1.jpeg" ContentType="image/jpeg"/>
  <Override PartName="/ppt/media/image47.png" ContentType="image/png"/>
  <Override PartName="/ppt/media/image19.png" ContentType="image/png"/>
  <Override PartName="/ppt/media/image79.jpeg" ContentType="image/jpeg"/>
  <Override PartName="/ppt/media/image7.png" ContentType="image/png"/>
  <Override PartName="/ppt/media/image37.png" ContentType="image/png"/>
  <Override PartName="/ppt/media/image26.png" ContentType="image/png"/>
  <Override PartName="/ppt/media/image8.jpeg" ContentType="image/jpeg"/>
  <Override PartName="/ppt/media/image38.png" ContentType="image/png"/>
  <Override PartName="/ppt/media/image13.jpeg" ContentType="image/jpeg"/>
  <Override PartName="/ppt/embeddings/oleObject1.bin" ContentType="application/vnd.openxmlformats-officedocument.oleObject"/>
  <Override PartName="/ppt/embeddings/oleObject1.xls" ContentType="application/vnd.ms-excel"/>
  <Override PartName="/ppt/embeddings/oleObject2.xls" ContentType="application/vnd.ms-excel"/>
  <Override PartName="/ppt/presProps.xml" ContentType="application/vnd.openxmlformats-officedocument.presentationml.presProps+xml"/>
  <Override PartName="/ppt/slides/slide56.xml" ContentType="application/vnd.openxmlformats-officedocument.presentationml.slide+xml"/>
  <Override PartName="/ppt/slides/slide55.xml" ContentType="application/vnd.openxmlformats-officedocument.presentationml.slide+xml"/>
  <Override PartName="/ppt/slides/slide54.xml" ContentType="application/vnd.openxmlformats-officedocument.presentationml.slide+xml"/>
  <Override PartName="/ppt/slides/slide53.xml" ContentType="application/vnd.openxmlformats-officedocument.presentationml.slide+xml"/>
  <Override PartName="/ppt/slides/slide52.xml" ContentType="application/vnd.openxmlformats-officedocument.presentationml.slide+xml"/>
  <Override PartName="/ppt/slides/slide51.xml" ContentType="application/vnd.openxmlformats-officedocument.presentationml.slide+xml"/>
  <Override PartName="/ppt/slides/slide50.xml" ContentType="application/vnd.openxmlformats-officedocument.presentationml.slide+xml"/>
  <Override PartName="/ppt/slides/slide46.xml" ContentType="application/vnd.openxmlformats-officedocument.presentationml.slide+xml"/>
  <Override PartName="/ppt/slides/slide45.xml" ContentType="application/vnd.openxmlformats-officedocument.presentationml.slide+xml"/>
  <Override PartName="/ppt/slides/slide39.xml" ContentType="application/vnd.openxmlformats-officedocument.presentationml.slide+xml"/>
  <Override PartName="/ppt/slides/slide38.xml" ContentType="application/vnd.openxmlformats-officedocument.presentationml.slide+xml"/>
  <Override PartName="/ppt/slides/slide37.xml" ContentType="application/vnd.openxmlformats-officedocument.presentationml.slide+xml"/>
  <Override PartName="/ppt/slides/slide36.xml" ContentType="application/vnd.openxmlformats-officedocument.presentationml.slide+xml"/>
  <Override PartName="/ppt/slides/slide35.xml" ContentType="application/vnd.openxmlformats-officedocument.presentationml.slide+xml"/>
  <Override PartName="/ppt/slides/slide34.xml" ContentType="application/vnd.openxmlformats-officedocument.presentationml.slide+xml"/>
  <Override PartName="/ppt/slides/slide33.xml" ContentType="application/vnd.openxmlformats-officedocument.presentationml.slide+xml"/>
  <Override PartName="/ppt/slides/slide32.xml" ContentType="application/vnd.openxmlformats-officedocument.presentationml.slide+xml"/>
  <Override PartName="/ppt/slides/slide31.xml" ContentType="application/vnd.openxmlformats-officedocument.presentationml.slide+xml"/>
  <Override PartName="/ppt/slides/slide30.xml" ContentType="application/vnd.openxmlformats-officedocument.presentationml.slide+xml"/>
  <Override PartName="/ppt/slides/_rels/slide41.xml.rels" ContentType="application/vnd.openxmlformats-package.relationships+xml"/>
  <Override PartName="/ppt/slides/_rels/slide6.xml.rels" ContentType="application/vnd.openxmlformats-package.relationships+xml"/>
  <Override PartName="/ppt/slides/_rels/slide12.xml.rels" ContentType="application/vnd.openxmlformats-package.relationships+xml"/>
  <Override PartName="/ppt/slides/_rels/slide18.xml.rels" ContentType="application/vnd.openxmlformats-package.relationships+xml"/>
  <Override PartName="/ppt/slides/_rels/slide22.xml.rels" ContentType="application/vnd.openxmlformats-package.relationships+xml"/>
  <Override PartName="/ppt/slides/_rels/slide42.xml.rels" ContentType="application/vnd.openxmlformats-package.relationships+xml"/>
  <Override PartName="/ppt/slides/_rels/slide7.xml.rels" ContentType="application/vnd.openxmlformats-package.relationships+xml"/>
  <Override PartName="/ppt/slides/_rels/slide1.xml.rels" ContentType="application/vnd.openxmlformats-package.relationships+xml"/>
  <Override PartName="/ppt/slides/_rels/slide32.xml.rels" ContentType="application/vnd.openxmlformats-package.relationships+xml"/>
  <Override PartName="/ppt/slides/_rels/slide57.xml.rels" ContentType="application/vnd.openxmlformats-package.relationships+xml"/>
  <Override PartName="/ppt/slides/_rels/slide61.xml.rels" ContentType="application/vnd.openxmlformats-package.relationships+xml"/>
  <Override PartName="/ppt/slides/_rels/slide20.xml.rels" ContentType="application/vnd.openxmlformats-package.relationships+xml"/>
  <Override PartName="/ppt/slides/_rels/slide16.xml.rels" ContentType="application/vnd.openxmlformats-package.relationships+xml"/>
  <Override PartName="/ppt/slides/_rels/slide19.xml.rels" ContentType="application/vnd.openxmlformats-package.relationships+xml"/>
  <Override PartName="/ppt/slides/_rels/slide23.xml.rels" ContentType="application/vnd.openxmlformats-package.relationships+xml"/>
  <Override PartName="/ppt/slides/_rels/slide71.xml.rels" ContentType="application/vnd.openxmlformats-package.relationships+xml"/>
  <Override PartName="/ppt/slides/_rels/slide67.xml.rels" ContentType="application/vnd.openxmlformats-package.relationships+xml"/>
  <Override PartName="/ppt/slides/_rels/slide77.xml.rels" ContentType="application/vnd.openxmlformats-package.relationships+xml"/>
  <Override PartName="/ppt/slides/_rels/slide15.xml.rels" ContentType="application/vnd.openxmlformats-package.relationships+xml"/>
  <Override PartName="/ppt/slides/_rels/slide24.xml.rels" ContentType="application/vnd.openxmlformats-package.relationships+xml"/>
  <Override PartName="/ppt/slides/_rels/slide72.xml.rels" ContentType="application/vnd.openxmlformats-package.relationships+xml"/>
  <Override PartName="/ppt/slides/_rels/slide68.xml.rels" ContentType="application/vnd.openxmlformats-package.relationships+xml"/>
  <Override PartName="/ppt/slides/_rels/slide8.xml.rels" ContentType="application/vnd.openxmlformats-package.relationships+xml"/>
  <Override PartName="/ppt/slides/_rels/slide43.xml.rels" ContentType="application/vnd.openxmlformats-package.relationships+xml"/>
  <Override PartName="/ppt/slides/_rels/slide27.xml.rels" ContentType="application/vnd.openxmlformats-package.relationships+xml"/>
  <Override PartName="/ppt/slides/_rels/slide2.xml.rels" ContentType="application/vnd.openxmlformats-package.relationships+xml"/>
  <Override PartName="/ppt/slides/_rels/slide36.xml.rels" ContentType="application/vnd.openxmlformats-package.relationships+xml"/>
  <Override PartName="/ppt/slides/_rels/slide55.xml.rels" ContentType="application/vnd.openxmlformats-package.relationships+xml"/>
  <Override PartName="/ppt/slides/_rels/slide64.xml.rels" ContentType="application/vnd.openxmlformats-package.relationships+xml"/>
  <Override PartName="/ppt/slides/_rels/slide48.xml.rels" ContentType="application/vnd.openxmlformats-package.relationships+xml"/>
  <Override PartName="/ppt/slides/_rels/slide40.xml.rels" ContentType="application/vnd.openxmlformats-package.relationships+xml"/>
  <Override PartName="/ppt/slides/_rels/slide5.xml.rels" ContentType="application/vnd.openxmlformats-package.relationships+xml"/>
  <Override PartName="/ppt/slides/_rels/slide9.xml.rels" ContentType="application/vnd.openxmlformats-package.relationships+xml"/>
  <Override PartName="/ppt/slides/_rels/slide44.xml.rels" ContentType="application/vnd.openxmlformats-package.relationships+xml"/>
  <Override PartName="/ppt/slides/_rels/slide28.xml.rels" ContentType="application/vnd.openxmlformats-package.relationships+xml"/>
  <Override PartName="/ppt/slides/_rels/slide37.xml.rels" ContentType="application/vnd.openxmlformats-package.relationships+xml"/>
  <Override PartName="/ppt/slides/_rels/slide3.xml.rels" ContentType="application/vnd.openxmlformats-package.relationships+xml"/>
  <Override PartName="/ppt/slides/_rels/slide13.xml.rels" ContentType="application/vnd.openxmlformats-package.relationships+xml"/>
  <Override PartName="/ppt/slides/_rels/slide31.xml.rels" ContentType="application/vnd.openxmlformats-package.relationships+xml"/>
  <Override PartName="/ppt/slides/_rels/slide39.xml.rels" ContentType="application/vnd.openxmlformats-package.relationships+xml"/>
  <Override PartName="/ppt/slides/_rels/slide54.xml.rels" ContentType="application/vnd.openxmlformats-package.relationships+xml"/>
  <Override PartName="/ppt/slides/_rels/slide63.xml.rels" ContentType="application/vnd.openxmlformats-package.relationships+xml"/>
  <Override PartName="/ppt/slides/_rels/slide70.xml.rels" ContentType="application/vnd.openxmlformats-package.relationships+xml"/>
  <Override PartName="/ppt/slides/_rels/slide47.xml.rels" ContentType="application/vnd.openxmlformats-package.relationships+xml"/>
  <Override PartName="/ppt/slides/_rels/slide4.xml.rels" ContentType="application/vnd.openxmlformats-package.relationships+xml"/>
  <Override PartName="/ppt/slides/_rels/slide35.xml.rels" ContentType="application/vnd.openxmlformats-package.relationships+xml"/>
  <Override PartName="/ppt/slides/_rels/slide51.xml.rels" ContentType="application/vnd.openxmlformats-package.relationships+xml"/>
  <Override PartName="/ppt/slides/_rels/slide53.xml.rels" ContentType="application/vnd.openxmlformats-package.relationships+xml"/>
  <Override PartName="/ppt/slides/_rels/slide62.xml.rels" ContentType="application/vnd.openxmlformats-package.relationships+xml"/>
  <Override PartName="/ppt/slides/_rels/slide46.xml.rels" ContentType="application/vnd.openxmlformats-package.relationships+xml"/>
  <Override PartName="/ppt/slides/_rels/slide49.xml.rels" ContentType="application/vnd.openxmlformats-package.relationships+xml"/>
  <Override PartName="/ppt/slides/_rels/slide34.xml.rels" ContentType="application/vnd.openxmlformats-package.relationships+xml"/>
  <Override PartName="/ppt/slides/_rels/slide50.xml.rels" ContentType="application/vnd.openxmlformats-package.relationships+xml"/>
  <Override PartName="/ppt/slides/_rels/slide52.xml.rels" ContentType="application/vnd.openxmlformats-package.relationships+xml"/>
  <Override PartName="/ppt/slides/_rels/slide76.xml.rels" ContentType="application/vnd.openxmlformats-package.relationships+xml"/>
  <Override PartName="/ppt/slides/_rels/slide14.xml.rels" ContentType="application/vnd.openxmlformats-package.relationships+xml"/>
  <Override PartName="/ppt/slides/_rels/slide33.xml.rels" ContentType="application/vnd.openxmlformats-package.relationships+xml"/>
  <Override PartName="/ppt/slides/_rels/slide29.xml.rels" ContentType="application/vnd.openxmlformats-package.relationships+xml"/>
  <Override PartName="/ppt/slides/_rels/slide45.xml.rels" ContentType="application/vnd.openxmlformats-package.relationships+xml"/>
  <Override PartName="/ppt/slides/_rels/slide38.xml.rels" ContentType="application/vnd.openxmlformats-package.relationships+xml"/>
  <Override PartName="/ppt/slides/_rels/slide65.xml.rels" ContentType="application/vnd.openxmlformats-package.relationships+xml"/>
  <Override PartName="/ppt/slides/_rels/slide74.xml.rels" ContentType="application/vnd.openxmlformats-package.relationships+xml"/>
  <Override PartName="/ppt/slides/_rels/slide58.xml.rels" ContentType="application/vnd.openxmlformats-package.relationships+xml"/>
  <Override PartName="/ppt/slides/_rels/slide81.xml.rels" ContentType="application/vnd.openxmlformats-package.relationships+xml"/>
  <Override PartName="/ppt/slides/_rels/slide66.xml.rels" ContentType="application/vnd.openxmlformats-package.relationships+xml"/>
  <Override PartName="/ppt/slides/_rels/slide56.xml.rels" ContentType="application/vnd.openxmlformats-package.relationships+xml"/>
  <Override PartName="/ppt/slides/_rels/slide60.xml.rels" ContentType="application/vnd.openxmlformats-package.relationships+xml"/>
  <Override PartName="/ppt/slides/_rels/slide75.xml.rels" ContentType="application/vnd.openxmlformats-package.relationships+xml"/>
  <Override PartName="/ppt/slides/_rels/slide26.xml.rels" ContentType="application/vnd.openxmlformats-package.relationships+xml"/>
  <Override PartName="/ppt/slides/_rels/slide21.xml.rels" ContentType="application/vnd.openxmlformats-package.relationships+xml"/>
  <Override PartName="/ppt/slides/_rels/slide17.xml.rels" ContentType="application/vnd.openxmlformats-package.relationships+xml"/>
  <Override PartName="/ppt/slides/_rels/slide11.xml.rels" ContentType="application/vnd.openxmlformats-package.relationships+xml"/>
  <Override PartName="/ppt/slides/_rels/slide30.xml.rels" ContentType="application/vnd.openxmlformats-package.relationships+xml"/>
  <Override PartName="/ppt/slides/_rels/slide79.xml.rels" ContentType="application/vnd.openxmlformats-package.relationships+xml"/>
  <Override PartName="/ppt/slides/_rels/slide69.xml.rels" ContentType="application/vnd.openxmlformats-package.relationships+xml"/>
  <Override PartName="/ppt/slides/_rels/slide73.xml.rels" ContentType="application/vnd.openxmlformats-package.relationships+xml"/>
  <Override PartName="/ppt/slides/_rels/slide80.xml.rels" ContentType="application/vnd.openxmlformats-package.relationships+xml"/>
  <Override PartName="/ppt/slides/_rels/slide25.xml.rels" ContentType="application/vnd.openxmlformats-package.relationships+xml"/>
  <Override PartName="/ppt/slides/_rels/slide59.xml.rels" ContentType="application/vnd.openxmlformats-package.relationships+xml"/>
  <Override PartName="/ppt/slides/_rels/slide10.xml.rels" ContentType="application/vnd.openxmlformats-package.relationships+xml"/>
  <Override PartName="/ppt/slides/_rels/slide78.xml.rels" ContentType="application/vnd.openxmlformats-package.relationships+xml"/>
  <Override PartName="/ppt/slides/slide13.xml" ContentType="application/vnd.openxmlformats-officedocument.presentationml.slide+xml"/>
  <Override PartName="/ppt/slides/slide6.xml" ContentType="application/vnd.openxmlformats-officedocument.presentationml.slide+xml"/>
  <Override PartName="/ppt/slides/slide49.xml" ContentType="application/vnd.openxmlformats-officedocument.presentationml.slide+xml"/>
  <Override PartName="/ppt/slides/slide22.xml" ContentType="application/vnd.openxmlformats-officedocument.presentationml.slide+xml"/>
  <Override PartName="/ppt/slides/slide59.xml" ContentType="application/vnd.openxmlformats-officedocument.presentationml.slide+xml"/>
  <Override PartName="/ppt/slides/slide23.xml" ContentType="application/vnd.openxmlformats-officedocument.presentationml.slide+xml"/>
  <Override PartName="/ppt/slides/slide60.xml" ContentType="application/vnd.openxmlformats-officedocument.presentationml.slide+xml"/>
  <Override PartName="/ppt/slides/slide18.xml" ContentType="application/vnd.openxmlformats-officedocument.presentationml.slide+xml"/>
  <Override PartName="/ppt/slides/slide24.xml" ContentType="application/vnd.openxmlformats-officedocument.presentationml.slide+xml"/>
  <Override PartName="/ppt/slides/slide61.xml" ContentType="application/vnd.openxmlformats-officedocument.presentationml.slide+xml"/>
  <Override PartName="/ppt/slides/slide19.xml" ContentType="application/vnd.openxmlformats-officedocument.presentationml.slide+xml"/>
  <Override PartName="/ppt/slides/slide25.xml" ContentType="application/vnd.openxmlformats-officedocument.presentationml.slide+xml"/>
  <Override PartName="/ppt/slides/slide62.xml" ContentType="application/vnd.openxmlformats-officedocument.presentationml.slide+xml"/>
  <Override PartName="/ppt/slides/slide26.xml" ContentType="application/vnd.openxmlformats-officedocument.presentationml.slide+xml"/>
  <Override PartName="/ppt/slides/slide63.xml" ContentType="application/vnd.openxmlformats-officedocument.presentationml.slide+xml"/>
  <Override PartName="/ppt/slides/slide27.xml" ContentType="application/vnd.openxmlformats-officedocument.presentationml.slide+xml"/>
  <Override PartName="/ppt/slides/slide64.xml" ContentType="application/vnd.openxmlformats-officedocument.presentationml.slide+xml"/>
  <Override PartName="/ppt/slides/slide28.xml" ContentType="application/vnd.openxmlformats-officedocument.presentationml.slide+xml"/>
  <Override PartName="/ppt/slides/slide70.xml" ContentType="application/vnd.openxmlformats-officedocument.presentationml.slide+xml"/>
  <Override PartName="/ppt/slides/slide65.xml" ContentType="application/vnd.openxmlformats-officedocument.presentationml.slide+xml"/>
  <Override PartName="/ppt/slides/slide29.xml" ContentType="application/vnd.openxmlformats-officedocument.presentationml.slide+xml"/>
  <Override PartName="/ppt/slides/slide71.xml" ContentType="application/vnd.openxmlformats-officedocument.presentationml.slide+xml"/>
  <Override PartName="/ppt/slides/slide66.xml" ContentType="application/vnd.openxmlformats-officedocument.presentationml.slide+xml"/>
  <Override PartName="/ppt/slides/slide79.xml" ContentType="application/vnd.openxmlformats-officedocument.presentationml.slide+xml"/>
  <Override PartName="/ppt/slides/slide42.xml" ContentType="application/vnd.openxmlformats-officedocument.presentationml.slide+xml"/>
  <Override PartName="/ppt/slides/slide67.xml" ContentType="application/vnd.openxmlformats-officedocument.presentationml.slide+xml"/>
  <Override PartName="/ppt/slides/slide78.xml" ContentType="application/vnd.openxmlformats-officedocument.presentationml.slide+xml"/>
  <Override PartName="/ppt/slides/slide41.xml" ContentType="application/vnd.openxmlformats-officedocument.presentationml.slide+xml"/>
  <Override PartName="/ppt/slides/slide77.xml" ContentType="application/vnd.openxmlformats-officedocument.presentationml.slide+xml"/>
  <Override PartName="/ppt/slides/slide40.xml" ContentType="application/vnd.openxmlformats-officedocument.presentationml.slide+xml"/>
  <Override PartName="/ppt/slides/slide76.xml" ContentType="application/vnd.openxmlformats-officedocument.presentationml.slide+xml"/>
  <Override PartName="/ppt/slides/slide75.xml" ContentType="application/vnd.openxmlformats-officedocument.presentationml.slide+xml"/>
  <Override PartName="/ppt/slides/slide74.xml" ContentType="application/vnd.openxmlformats-officedocument.presentationml.slide+xml"/>
  <Override PartName="/ppt/slides/slide2.xml" ContentType="application/vnd.openxmlformats-officedocument.presentationml.slide+xml"/>
  <Override PartName="/ppt/slides/slide73.xml" ContentType="application/vnd.openxmlformats-officedocument.presentationml.slide+xml"/>
  <Override PartName="/ppt/slides/slide1.xml" ContentType="application/vnd.openxmlformats-officedocument.presentationml.slide+xml"/>
  <Override PartName="/ppt/slides/slide72.xml" ContentType="application/vnd.openxmlformats-officedocument.presentationml.slide+xml"/>
  <Override PartName="/ppt/slides/slide69.xml" ContentType="application/vnd.openxmlformats-officedocument.presentationml.slide+xml"/>
  <Override PartName="/ppt/slides/slide68.xml" ContentType="application/vnd.openxmlformats-officedocument.presentationml.slide+xml"/>
  <Override PartName="/ppt/slides/slide21.xml" ContentType="application/vnd.openxmlformats-officedocument.presentationml.slide+xml"/>
  <Override PartName="/ppt/slides/slide58.xml" ContentType="application/vnd.openxmlformats-officedocument.presentationml.slide+xml"/>
  <Override PartName="/ppt/slides/slide20.xml" ContentType="application/vnd.openxmlformats-officedocument.presentationml.slide+xml"/>
  <Override PartName="/ppt/slides/slide57.xml" ContentType="application/vnd.openxmlformats-officedocument.presentationml.slide+xml"/>
  <Override PartName="/ppt/slides/slide17.xml" ContentType="application/vnd.openxmlformats-officedocument.presentationml.slide+xml"/>
  <Override PartName="/ppt/slides/slide7.xml" ContentType="application/vnd.openxmlformats-officedocument.presentationml.slide+xml"/>
  <Override PartName="/ppt/slides/slide14.xml" ContentType="application/vnd.openxmlformats-officedocument.presentationml.slide+xml"/>
  <Override PartName="/ppt/slides/slide3.xml" ContentType="application/vnd.openxmlformats-officedocument.presentationml.slide+xml"/>
  <Override PartName="/ppt/slides/slide10.xml" ContentType="application/vnd.openxmlformats-officedocument.presentationml.slide+xml"/>
  <Override PartName="/ppt/slides/slide47.xml" ContentType="application/vnd.openxmlformats-officedocument.presentationml.slide+xml"/>
  <Override PartName="/ppt/slides/slide80.xml" ContentType="application/vnd.openxmlformats-officedocument.presentationml.slide+xml"/>
  <Override PartName="/ppt/slides/slide15.xml" ContentType="application/vnd.openxmlformats-officedocument.presentationml.slide+xml"/>
  <Override PartName="/ppt/slides/slide8.xml" ContentType="application/vnd.openxmlformats-officedocument.presentationml.slide+xml"/>
  <Override PartName="/ppt/slides/slide43.xml" ContentType="application/vnd.openxmlformats-officedocument.presentationml.slide+xml"/>
  <Override PartName="/ppt/slides/slide4.xml" ContentType="application/vnd.openxmlformats-officedocument.presentationml.slide+xml"/>
  <Override PartName="/ppt/slides/slide11.xml" ContentType="application/vnd.openxmlformats-officedocument.presentationml.slide+xml"/>
  <Override PartName="/ppt/slides/slide48.xml" ContentType="application/vnd.openxmlformats-officedocument.presentationml.slide+xml"/>
  <Override PartName="/ppt/slides/slide81.xml" ContentType="application/vnd.openxmlformats-officedocument.presentationml.slide+xml"/>
  <Override PartName="/ppt/slides/slide16.xml" ContentType="application/vnd.openxmlformats-officedocument.presentationml.slide+xml"/>
  <Override PartName="/ppt/slides/slide9.xml" ContentType="application/vnd.openxmlformats-officedocument.presentationml.slide+xml"/>
  <Override PartName="/ppt/slides/slide44.xml" ContentType="application/vnd.openxmlformats-officedocument.presentationml.slide+xml"/>
  <Override PartName="/ppt/slides/slide5.xml" ContentType="application/vnd.openxmlformats-officedocument.presentationml.slide+xml"/>
  <Override PartName="/ppt/slides/slide12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  <p:sldId id="320" r:id="rId69"/>
    <p:sldId id="321" r:id="rId70"/>
    <p:sldId id="322" r:id="rId71"/>
    <p:sldId id="323" r:id="rId72"/>
    <p:sldId id="324" r:id="rId73"/>
    <p:sldId id="325" r:id="rId74"/>
    <p:sldId id="326" r:id="rId75"/>
    <p:sldId id="327" r:id="rId76"/>
    <p:sldId id="328" r:id="rId77"/>
    <p:sldId id="329" r:id="rId78"/>
    <p:sldId id="330" r:id="rId79"/>
    <p:sldId id="331" r:id="rId80"/>
    <p:sldId id="332" r:id="rId81"/>
    <p:sldId id="333" r:id="rId82"/>
    <p:sldId id="334" r:id="rId83"/>
    <p:sldId id="335" r:id="rId84"/>
    <p:sldId id="336" r:id="rId85"/>
  </p:sldIdLst>
  <p:sldSz cx="9144000" cy="6858000"/>
  <p:notesSz cx="7772400" cy="10058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<Relationship Id="rId40" Type="http://schemas.openxmlformats.org/officeDocument/2006/relationships/slide" Target="slides/slide36.xml"/><Relationship Id="rId41" Type="http://schemas.openxmlformats.org/officeDocument/2006/relationships/slide" Target="slides/slide37.xml"/><Relationship Id="rId42" Type="http://schemas.openxmlformats.org/officeDocument/2006/relationships/slide" Target="slides/slide38.xml"/><Relationship Id="rId43" Type="http://schemas.openxmlformats.org/officeDocument/2006/relationships/slide" Target="slides/slide39.xml"/><Relationship Id="rId44" Type="http://schemas.openxmlformats.org/officeDocument/2006/relationships/slide" Target="slides/slide40.xml"/><Relationship Id="rId45" Type="http://schemas.openxmlformats.org/officeDocument/2006/relationships/slide" Target="slides/slide41.xml"/><Relationship Id="rId46" Type="http://schemas.openxmlformats.org/officeDocument/2006/relationships/slide" Target="slides/slide42.xml"/><Relationship Id="rId47" Type="http://schemas.openxmlformats.org/officeDocument/2006/relationships/slide" Target="slides/slide43.xml"/><Relationship Id="rId48" Type="http://schemas.openxmlformats.org/officeDocument/2006/relationships/slide" Target="slides/slide44.xml"/><Relationship Id="rId49" Type="http://schemas.openxmlformats.org/officeDocument/2006/relationships/slide" Target="slides/slide45.xml"/><Relationship Id="rId50" Type="http://schemas.openxmlformats.org/officeDocument/2006/relationships/slide" Target="slides/slide46.xml"/><Relationship Id="rId51" Type="http://schemas.openxmlformats.org/officeDocument/2006/relationships/slide" Target="slides/slide47.xml"/><Relationship Id="rId52" Type="http://schemas.openxmlformats.org/officeDocument/2006/relationships/slide" Target="slides/slide48.xml"/><Relationship Id="rId53" Type="http://schemas.openxmlformats.org/officeDocument/2006/relationships/slide" Target="slides/slide49.xml"/><Relationship Id="rId54" Type="http://schemas.openxmlformats.org/officeDocument/2006/relationships/slide" Target="slides/slide50.xml"/><Relationship Id="rId55" Type="http://schemas.openxmlformats.org/officeDocument/2006/relationships/slide" Target="slides/slide51.xml"/><Relationship Id="rId56" Type="http://schemas.openxmlformats.org/officeDocument/2006/relationships/slide" Target="slides/slide52.xml"/><Relationship Id="rId57" Type="http://schemas.openxmlformats.org/officeDocument/2006/relationships/slide" Target="slides/slide53.xml"/><Relationship Id="rId58" Type="http://schemas.openxmlformats.org/officeDocument/2006/relationships/slide" Target="slides/slide54.xml"/><Relationship Id="rId59" Type="http://schemas.openxmlformats.org/officeDocument/2006/relationships/slide" Target="slides/slide55.xml"/><Relationship Id="rId60" Type="http://schemas.openxmlformats.org/officeDocument/2006/relationships/slide" Target="slides/slide56.xml"/><Relationship Id="rId61" Type="http://schemas.openxmlformats.org/officeDocument/2006/relationships/slide" Target="slides/slide57.xml"/><Relationship Id="rId62" Type="http://schemas.openxmlformats.org/officeDocument/2006/relationships/slide" Target="slides/slide58.xml"/><Relationship Id="rId63" Type="http://schemas.openxmlformats.org/officeDocument/2006/relationships/slide" Target="slides/slide59.xml"/><Relationship Id="rId64" Type="http://schemas.openxmlformats.org/officeDocument/2006/relationships/slide" Target="slides/slide60.xml"/><Relationship Id="rId65" Type="http://schemas.openxmlformats.org/officeDocument/2006/relationships/slide" Target="slides/slide61.xml"/><Relationship Id="rId66" Type="http://schemas.openxmlformats.org/officeDocument/2006/relationships/slide" Target="slides/slide62.xml"/><Relationship Id="rId67" Type="http://schemas.openxmlformats.org/officeDocument/2006/relationships/slide" Target="slides/slide63.xml"/><Relationship Id="rId68" Type="http://schemas.openxmlformats.org/officeDocument/2006/relationships/slide" Target="slides/slide64.xml"/><Relationship Id="rId69" Type="http://schemas.openxmlformats.org/officeDocument/2006/relationships/slide" Target="slides/slide65.xml"/><Relationship Id="rId70" Type="http://schemas.openxmlformats.org/officeDocument/2006/relationships/slide" Target="slides/slide66.xml"/><Relationship Id="rId71" Type="http://schemas.openxmlformats.org/officeDocument/2006/relationships/slide" Target="slides/slide67.xml"/><Relationship Id="rId72" Type="http://schemas.openxmlformats.org/officeDocument/2006/relationships/slide" Target="slides/slide68.xml"/><Relationship Id="rId73" Type="http://schemas.openxmlformats.org/officeDocument/2006/relationships/slide" Target="slides/slide69.xml"/><Relationship Id="rId74" Type="http://schemas.openxmlformats.org/officeDocument/2006/relationships/slide" Target="slides/slide70.xml"/><Relationship Id="rId75" Type="http://schemas.openxmlformats.org/officeDocument/2006/relationships/slide" Target="slides/slide71.xml"/><Relationship Id="rId76" Type="http://schemas.openxmlformats.org/officeDocument/2006/relationships/slide" Target="slides/slide72.xml"/><Relationship Id="rId77" Type="http://schemas.openxmlformats.org/officeDocument/2006/relationships/slide" Target="slides/slide73.xml"/><Relationship Id="rId78" Type="http://schemas.openxmlformats.org/officeDocument/2006/relationships/slide" Target="slides/slide74.xml"/><Relationship Id="rId79" Type="http://schemas.openxmlformats.org/officeDocument/2006/relationships/slide" Target="slides/slide75.xml"/><Relationship Id="rId80" Type="http://schemas.openxmlformats.org/officeDocument/2006/relationships/slide" Target="slides/slide76.xml"/><Relationship Id="rId81" Type="http://schemas.openxmlformats.org/officeDocument/2006/relationships/slide" Target="slides/slide77.xml"/><Relationship Id="rId82" Type="http://schemas.openxmlformats.org/officeDocument/2006/relationships/slide" Target="slides/slide78.xml"/><Relationship Id="rId83" Type="http://schemas.openxmlformats.org/officeDocument/2006/relationships/slide" Target="slides/slide79.xml"/><Relationship Id="rId84" Type="http://schemas.openxmlformats.org/officeDocument/2006/relationships/slide" Target="slides/slide80.xml"/><Relationship Id="rId85" Type="http://schemas.openxmlformats.org/officeDocument/2006/relationships/slide" Target="slides/slide81.xml"/><Relationship Id="rId86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7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7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8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9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0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1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6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7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1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8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1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2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3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6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7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8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9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0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Rectangle 1"/>
          <p:cNvSpPr/>
          <p:nvPr/>
        </p:nvSpPr>
        <p:spPr>
          <a:xfrm>
            <a:off x="0" y="-76320"/>
            <a:ext cx="9143280" cy="6933600"/>
          </a:xfrm>
          <a:prstGeom prst="rect">
            <a:avLst/>
          </a:prstGeom>
          <a:solidFill>
            <a:srgbClr val="dddddd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" name="Text Box 2"/>
          <p:cNvSpPr/>
          <p:nvPr/>
        </p:nvSpPr>
        <p:spPr>
          <a:xfrm>
            <a:off x="3838680" y="6615000"/>
            <a:ext cx="1447200" cy="27576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spAutoFit/>
          </a:bodyPr>
          <a:p>
            <a:pPr algn="ctr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GB" sz="1200" spc="-1" strike="noStrike">
                <a:solidFill>
                  <a:srgbClr val="b3b3b3"/>
                </a:solidFill>
                <a:latin typeface="Arial"/>
                <a:ea typeface="Lucida Sans Unicode"/>
              </a:rPr>
              <a:t>pc2 itam 11-8-16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1"/>
          <p:cNvSpPr/>
          <p:nvPr/>
        </p:nvSpPr>
        <p:spPr>
          <a:xfrm>
            <a:off x="0" y="-76320"/>
            <a:ext cx="9143280" cy="6933600"/>
          </a:xfrm>
          <a:prstGeom prst="rect">
            <a:avLst/>
          </a:prstGeom>
          <a:solidFill>
            <a:srgbClr val="dddddd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41" name="Text Box 2"/>
          <p:cNvSpPr/>
          <p:nvPr/>
        </p:nvSpPr>
        <p:spPr>
          <a:xfrm>
            <a:off x="3838680" y="6615000"/>
            <a:ext cx="1447200" cy="27576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spAutoFit/>
          </a:bodyPr>
          <a:p>
            <a:pPr algn="ctr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GB" sz="1200" spc="-1" strike="noStrike">
                <a:solidFill>
                  <a:srgbClr val="b3b3b3"/>
                </a:solidFill>
                <a:latin typeface="Arial"/>
                <a:ea typeface="Lucida Sans Unicode"/>
              </a:rPr>
              <a:t>pc2 itam 11-8-16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440" cy="4525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440" cy="4525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Rectangle 1"/>
          <p:cNvSpPr/>
          <p:nvPr/>
        </p:nvSpPr>
        <p:spPr>
          <a:xfrm>
            <a:off x="0" y="-76320"/>
            <a:ext cx="9143280" cy="6933600"/>
          </a:xfrm>
          <a:prstGeom prst="rect">
            <a:avLst/>
          </a:prstGeom>
          <a:solidFill>
            <a:srgbClr val="dddddd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2" name="Text Box 2"/>
          <p:cNvSpPr/>
          <p:nvPr/>
        </p:nvSpPr>
        <p:spPr>
          <a:xfrm>
            <a:off x="3838680" y="6615000"/>
            <a:ext cx="1447200" cy="27576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spAutoFit/>
          </a:bodyPr>
          <a:p>
            <a:pPr algn="ctr">
              <a:lnSpc>
                <a:spcPct val="100000"/>
              </a:lnSpc>
              <a:spcBef>
                <a:spcPts val="751"/>
              </a:spcBef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GB" sz="1200" spc="-1" strike="noStrike">
                <a:solidFill>
                  <a:srgbClr val="b3b3b3"/>
                </a:solidFill>
                <a:latin typeface="Arial"/>
                <a:ea typeface="Lucida Sans Unicode"/>
              </a:rPr>
              <a:t>pc2 itam 11-8-16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8.jpeg"/><Relationship Id="rId2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9.jpeg"/><Relationship Id="rId2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oleObject" Target="../embeddings/oleObject1.bin"/><Relationship Id="rId2" Type="http://schemas.openxmlformats.org/officeDocument/2006/relationships/image" Target="../media/image10.wmf"/><Relationship Id="rId3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png"/><Relationship Id="rId3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3.jpeg"/><Relationship Id="rId2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4.jpeg"/><Relationship Id="rId2" Type="http://schemas.openxmlformats.org/officeDocument/2006/relationships/image" Target="../media/image15.jpeg"/><Relationship Id="rId3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6.jpeg"/><Relationship Id="rId2" Type="http://schemas.openxmlformats.org/officeDocument/2006/relationships/slideLayout" Target="../slideLayouts/slideLayout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png"/><Relationship Id="rId3" Type="http://schemas.openxmlformats.org/officeDocument/2006/relationships/slideLayout" Target="../slideLayouts/slideLayout1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" Target="slide10.xml"/><Relationship Id="rId2" Type="http://schemas.openxmlformats.org/officeDocument/2006/relationships/image" Target="../media/image20.jpeg"/><Relationship Id="rId3" Type="http://schemas.openxmlformats.org/officeDocument/2006/relationships/image" Target="../media/image21.jpeg"/><Relationship Id="rId4" Type="http://schemas.openxmlformats.org/officeDocument/2006/relationships/image" Target="../media/image22.jpeg"/><Relationship Id="rId5" Type="http://schemas.openxmlformats.org/officeDocument/2006/relationships/image" Target="../media/image23.jpeg"/><Relationship Id="rId6" Type="http://schemas.openxmlformats.org/officeDocument/2006/relationships/image" Target="../media/image24.jpeg"/><Relationship Id="rId7" Type="http://schemas.openxmlformats.org/officeDocument/2006/relationships/slideLayout" Target="../slideLayouts/slideLayout1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video" Target="https://www.youtube.com/embed/9fA_sJIHSdQ?feature=oembed" TargetMode="External"/><Relationship Id="rId2" Type="http://schemas.microsoft.com/office/2007/relationships/media" Target="https://www.youtube.com/embed/9fA_sJIHSdQ?feature=oembed" TargetMode="External"/><Relationship Id="rId3" Type="http://schemas.openxmlformats.org/officeDocument/2006/relationships/image" Target="../media/image25.jpeg"/><Relationship Id="rId4" Type="http://schemas.openxmlformats.org/officeDocument/2006/relationships/slideLayout" Target="../slideLayouts/slideLayout1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27.jpeg"/><Relationship Id="rId2" Type="http://schemas.openxmlformats.org/officeDocument/2006/relationships/slideLayout" Target="../slideLayouts/slideLayout1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1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1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image" Target="../media/image34.png"/><Relationship Id="rId3" Type="http://schemas.openxmlformats.org/officeDocument/2006/relationships/slideLayout" Target="../slideLayouts/slideLayout1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slideLayout" Target="../slideLayouts/slideLayout16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slideLayout" Target="../slideLayouts/slideLayout16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16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slideLayout" Target="../slideLayouts/slideLayout16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hyperlink" Target="https://www.youtube.com/watch?v=0UVlWdcgHrM" TargetMode="External"/><Relationship Id="rId2" Type="http://schemas.openxmlformats.org/officeDocument/2006/relationships/slide" Target="slide45.xml"/><Relationship Id="rId3" Type="http://schemas.openxmlformats.org/officeDocument/2006/relationships/slideLayout" Target="../slideLayouts/slideLayout1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slideLayout" Target="../slideLayouts/slideLayout1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hyperlink" Target="http://www.youtube.com/watch?v=iju4aZhiK0c" TargetMode="External"/><Relationship Id="rId2" Type="http://schemas.openxmlformats.org/officeDocument/2006/relationships/hyperlink" Target="https://www.youtube.com/watch?v=Q-GkrHKcwvo" TargetMode="External"/><Relationship Id="rId3" Type="http://schemas.openxmlformats.org/officeDocument/2006/relationships/hyperlink" Target="http://www.youtube.com/watch?v=5TPpuIslzG4&amp;feature=related" TargetMode="External"/><Relationship Id="rId4" Type="http://schemas.openxmlformats.org/officeDocument/2006/relationships/hyperlink" Target="https://www.youtube.com/watch?v=AZUMEgHmCY8&amp;feature=related" TargetMode="External"/><Relationship Id="rId5" Type="http://schemas.openxmlformats.org/officeDocument/2006/relationships/video" Target="https://www.youtube.com/embed/V9LzqF0g26Q?feature=oembed" TargetMode="External"/><Relationship Id="rId6" Type="http://schemas.microsoft.com/office/2007/relationships/media" Target="https://www.youtube.com/embed/V9LzqF0g26Q?feature=oembed" TargetMode="External"/><Relationship Id="rId7" Type="http://schemas.openxmlformats.org/officeDocument/2006/relationships/image" Target="../media/image41.jpeg"/><Relationship Id="rId8" Type="http://schemas.openxmlformats.org/officeDocument/2006/relationships/video" Target="https://www.youtube.com/embed/NT14sw0_RRc?feature=oembed" TargetMode="External"/><Relationship Id="rId9" Type="http://schemas.microsoft.com/office/2007/relationships/media" Target="https://www.youtube.com/embed/NT14sw0_RRc?feature=oembed" TargetMode="External"/><Relationship Id="rId10" Type="http://schemas.openxmlformats.org/officeDocument/2006/relationships/image" Target="../media/image42.jpeg"/><Relationship Id="rId11" Type="http://schemas.openxmlformats.org/officeDocument/2006/relationships/slideLayout" Target="../slideLayouts/slideLayout1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video" Target="https://www.youtube.com/embed/V9LzqF0g26Q?feature=oembed" TargetMode="External"/><Relationship Id="rId2" Type="http://schemas.microsoft.com/office/2007/relationships/media" Target="https://www.youtube.com/embed/V9LzqF0g26Q?feature=oembed" TargetMode="External"/><Relationship Id="rId3" Type="http://schemas.openxmlformats.org/officeDocument/2006/relationships/image" Target="../media/image43.jpeg"/><Relationship Id="rId4" Type="http://schemas.openxmlformats.org/officeDocument/2006/relationships/slideLayout" Target="../slideLayouts/slideLayout1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slideLayout" Target="../slideLayouts/slideLayout1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slideLayout" Target="../slideLayouts/slideLayout1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image" Target="../media/image47.png"/><Relationship Id="rId3" Type="http://schemas.openxmlformats.org/officeDocument/2006/relationships/slideLayout" Target="../slideLayouts/slideLayout1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image" Target="../media/image49.png"/><Relationship Id="rId3" Type="http://schemas.openxmlformats.org/officeDocument/2006/relationships/slideLayout" Target="../slideLayouts/slideLayout1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oleObject" Target="../embeddings/oleObject1.xls"/><Relationship Id="rId2" Type="http://schemas.openxmlformats.org/officeDocument/2006/relationships/image" Target="../media/image50.wmf"/><Relationship Id="rId3" Type="http://schemas.openxmlformats.org/officeDocument/2006/relationships/image" Target="../media/image51.jpeg"/><Relationship Id="rId4" Type="http://schemas.openxmlformats.org/officeDocument/2006/relationships/image" Target="../media/image52.jpeg"/><Relationship Id="rId5" Type="http://schemas.openxmlformats.org/officeDocument/2006/relationships/image" Target="../media/image53.png"/><Relationship Id="rId6" Type="http://schemas.openxmlformats.org/officeDocument/2006/relationships/image" Target="../media/image54.png"/><Relationship Id="rId7" Type="http://schemas.openxmlformats.org/officeDocument/2006/relationships/image" Target="../media/image55.jpeg"/><Relationship Id="rId8" Type="http://schemas.openxmlformats.org/officeDocument/2006/relationships/slideLayout" Target="../slideLayouts/slideLayout1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hyperlink" Target="https://en.wikipedia.org/wiki/List_of_United_Kingdom_by-elections_(2010&#8211;present)" TargetMode="External"/><Relationship Id="rId2" Type="http://schemas.openxmlformats.org/officeDocument/2006/relationships/slideLayout" Target="../slideLayouts/slideLayout1.xml"/>
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image" Target="../media/image56.jpeg"/><Relationship Id="rId2" Type="http://schemas.openxmlformats.org/officeDocument/2006/relationships/image" Target="../media/image57.jpeg"/><Relationship Id="rId3" Type="http://schemas.openxmlformats.org/officeDocument/2006/relationships/image" Target="../media/image58.png"/><Relationship Id="rId4" Type="http://schemas.openxmlformats.org/officeDocument/2006/relationships/image" Target="../media/image59.png"/><Relationship Id="rId5" Type="http://schemas.openxmlformats.org/officeDocument/2006/relationships/image" Target="../media/image60.png"/><Relationship Id="rId6" Type="http://schemas.openxmlformats.org/officeDocument/2006/relationships/slideLayout" Target="../slideLayouts/slideLayout1.xml"/>
</Relationships>
</file>

<file path=ppt/slides/_rels/slide58.xml.rels><?xml version="1.0" encoding="UTF-8"?>
<Relationships xmlns="http://schemas.openxmlformats.org/package/2006/relationships"><Relationship Id="rId1" Type="http://schemas.openxmlformats.org/officeDocument/2006/relationships/image" Target="../media/image61.png"/><Relationship Id="rId2" Type="http://schemas.openxmlformats.org/officeDocument/2006/relationships/slideLayout" Target="../slideLayouts/slideLayout1.xml"/>
</Relationships>
</file>

<file path=ppt/slides/_rels/slide59.xml.rels><?xml version="1.0" encoding="UTF-8"?>
<Relationships xmlns="http://schemas.openxmlformats.org/package/2006/relationships"><Relationship Id="rId1" Type="http://schemas.openxmlformats.org/officeDocument/2006/relationships/oleObject" Target="../embeddings/oleObject1.xls"/><Relationship Id="rId2" Type="http://schemas.openxmlformats.org/officeDocument/2006/relationships/image" Target="../media/image62.wmf"/><Relationship Id="rId3" Type="http://schemas.openxmlformats.org/officeDocument/2006/relationships/oleObject" Target="../embeddings/oleObject2.xls"/><Relationship Id="rId4" Type="http://schemas.openxmlformats.org/officeDocument/2006/relationships/image" Target="../media/image63.wmf"/><Relationship Id="rId5" Type="http://schemas.openxmlformats.org/officeDocument/2006/relationships/image" Target="../media/image64.png"/><Relationship Id="rId6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hyperlink" Target="http://news.bbc.co.uk/2/hi/uk_news/politics/a-z_of_parliament/default.stm" TargetMode="External"/><Relationship Id="rId3" Type="http://schemas.openxmlformats.org/officeDocument/2006/relationships/slideLayout" Target="../slideLayouts/slideLayout1.xml"/>
</Relationships>
</file>

<file path=ppt/slides/_rels/slide60.xml.rels><?xml version="1.0" encoding="UTF-8"?>
<Relationships xmlns="http://schemas.openxmlformats.org/package/2006/relationships"><Relationship Id="rId1" Type="http://schemas.openxmlformats.org/officeDocument/2006/relationships/oleObject" Target="../embeddings/oleObject1.xls"/><Relationship Id="rId2" Type="http://schemas.openxmlformats.org/officeDocument/2006/relationships/image" Target="../media/image65.wmf"/><Relationship Id="rId3" Type="http://schemas.openxmlformats.org/officeDocument/2006/relationships/slide" Target="slide59.xml"/><Relationship Id="rId4" Type="http://schemas.openxmlformats.org/officeDocument/2006/relationships/slideLayout" Target="../slideLayouts/slideLayout1.xml"/>
</Relationships>
</file>

<file path=ppt/slides/_rels/slide61.xml.rels><?xml version="1.0" encoding="UTF-8"?>
<Relationships xmlns="http://schemas.openxmlformats.org/package/2006/relationships"><Relationship Id="rId1" Type="http://schemas.openxmlformats.org/officeDocument/2006/relationships/oleObject" Target="../embeddings/oleObject1.bin"/><Relationship Id="rId2" Type="http://schemas.openxmlformats.org/officeDocument/2006/relationships/image" Target="../media/image66.wmf"/><Relationship Id="rId3" Type="http://schemas.openxmlformats.org/officeDocument/2006/relationships/slideLayout" Target="../slideLayouts/slideLayout1.xml"/>
</Relationships>
</file>

<file path=ppt/slides/_rels/slide6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4.xml.rels><?xml version="1.0" encoding="UTF-8"?>
<Relationships xmlns="http://schemas.openxmlformats.org/package/2006/relationships"><Relationship Id="rId1" Type="http://schemas.openxmlformats.org/officeDocument/2006/relationships/image" Target="../media/image67.png"/><Relationship Id="rId2" Type="http://schemas.openxmlformats.org/officeDocument/2006/relationships/slideLayout" Target="../slideLayouts/slideLayout1.xml"/>
</Relationships>
</file>

<file path=ppt/slides/_rels/slide65.xml.rels><?xml version="1.0" encoding="UTF-8"?>
<Relationships xmlns="http://schemas.openxmlformats.org/package/2006/relationships"><Relationship Id="rId1" Type="http://schemas.openxmlformats.org/officeDocument/2006/relationships/image" Target="../media/image68.png"/><Relationship Id="rId2" Type="http://schemas.openxmlformats.org/officeDocument/2006/relationships/image" Target="../media/image69.png"/><Relationship Id="rId3" Type="http://schemas.openxmlformats.org/officeDocument/2006/relationships/slideLayout" Target="../slideLayouts/slideLayout1.xml"/>
</Relationships>
</file>

<file path=ppt/slides/_rels/slide66.xml.rels><?xml version="1.0" encoding="UTF-8"?>
<Relationships xmlns="http://schemas.openxmlformats.org/package/2006/relationships"><Relationship Id="rId1" Type="http://schemas.openxmlformats.org/officeDocument/2006/relationships/oleObject" Target="../embeddings/oleObject1.xls"/><Relationship Id="rId2" Type="http://schemas.openxmlformats.org/officeDocument/2006/relationships/image" Target="../media/image70.wmf"/><Relationship Id="rId3" Type="http://schemas.openxmlformats.org/officeDocument/2006/relationships/slideLayout" Target="../slideLayouts/slideLayout1.xml"/>
</Relationships>
</file>

<file path=ppt/slides/_rels/slide67.xml.rels><?xml version="1.0" encoding="UTF-8"?>
<Relationships xmlns="http://schemas.openxmlformats.org/package/2006/relationships"><Relationship Id="rId1" Type="http://schemas.openxmlformats.org/officeDocument/2006/relationships/oleObject" Target="../embeddings/oleObject1.bin"/><Relationship Id="rId2" Type="http://schemas.openxmlformats.org/officeDocument/2006/relationships/image" Target="../media/image71.wmf"/><Relationship Id="rId3" Type="http://schemas.openxmlformats.org/officeDocument/2006/relationships/slideLayout" Target="../slideLayouts/slideLayout1.xml"/>
</Relationships>
</file>

<file path=ppt/slides/_rels/slide68.xml.rels><?xml version="1.0" encoding="UTF-8"?>
<Relationships xmlns="http://schemas.openxmlformats.org/package/2006/relationships"><Relationship Id="rId1" Type="http://schemas.openxmlformats.org/officeDocument/2006/relationships/image" Target="../media/image72.png"/><Relationship Id="rId2" Type="http://schemas.openxmlformats.org/officeDocument/2006/relationships/slideLayout" Target="../slideLayouts/slideLayout1.xml"/>
</Relationships>
</file>

<file path=ppt/slides/_rels/slide69.xml.rels><?xml version="1.0" encoding="UTF-8"?>
<Relationships xmlns="http://schemas.openxmlformats.org/package/2006/relationships"><Relationship Id="rId1" Type="http://schemas.openxmlformats.org/officeDocument/2006/relationships/image" Target="../media/image73.png"/><Relationship Id="rId2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5.jpeg"/><Relationship Id="rId2" Type="http://schemas.openxmlformats.org/officeDocument/2006/relationships/slideLayout" Target="../slideLayouts/slideLayout1.xml"/>
</Relationships>
</file>

<file path=ppt/slides/_rels/slide7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71.xml.rels><?xml version="1.0" encoding="UTF-8"?>
<Relationships xmlns="http://schemas.openxmlformats.org/package/2006/relationships"><Relationship Id="rId1" Type="http://schemas.openxmlformats.org/officeDocument/2006/relationships/image" Target="../media/image74.png"/><Relationship Id="rId2" Type="http://schemas.openxmlformats.org/officeDocument/2006/relationships/slideLayout" Target="../slideLayouts/slideLayout1.xml"/>
</Relationships>
</file>

<file path=ppt/slides/_rels/slide72.xml.rels><?xml version="1.0" encoding="UTF-8"?>
<Relationships xmlns="http://schemas.openxmlformats.org/package/2006/relationships"><Relationship Id="rId1" Type="http://schemas.openxmlformats.org/officeDocument/2006/relationships/image" Target="../media/image75.png"/><Relationship Id="rId2" Type="http://schemas.openxmlformats.org/officeDocument/2006/relationships/slideLayout" Target="../slideLayouts/slideLayout1.xml"/>
</Relationships>
</file>

<file path=ppt/slides/_rels/slide73.xml.rels><?xml version="1.0" encoding="UTF-8"?>
<Relationships xmlns="http://schemas.openxmlformats.org/package/2006/relationships"><Relationship Id="rId1" Type="http://schemas.openxmlformats.org/officeDocument/2006/relationships/image" Target="../media/image76.png"/><Relationship Id="rId2" Type="http://schemas.openxmlformats.org/officeDocument/2006/relationships/slideLayout" Target="../slideLayouts/slideLayout1.xml"/>
</Relationships>
</file>

<file path=ppt/slides/_rels/slide7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75.xml.rels><?xml version="1.0" encoding="UTF-8"?>
<Relationships xmlns="http://schemas.openxmlformats.org/package/2006/relationships"><Relationship Id="rId1" Type="http://schemas.openxmlformats.org/officeDocument/2006/relationships/oleObject" Target="../embeddings/oleObject1.bin"/><Relationship Id="rId2" Type="http://schemas.openxmlformats.org/officeDocument/2006/relationships/image" Target="../media/image77.png"/><Relationship Id="rId3" Type="http://schemas.openxmlformats.org/officeDocument/2006/relationships/slideLayout" Target="../slideLayouts/slideLayout1.xml"/>
</Relationships>
</file>

<file path=ppt/slides/_rels/slide7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7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7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79.xml.rels><?xml version="1.0" encoding="UTF-8"?>
<Relationships xmlns="http://schemas.openxmlformats.org/package/2006/relationships"><Relationship Id="rId1" Type="http://schemas.openxmlformats.org/officeDocument/2006/relationships/image" Target="../media/image78.jpeg"/><Relationship Id="rId2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80.xml.rels><?xml version="1.0" encoding="UTF-8"?>
<Relationships xmlns="http://schemas.openxmlformats.org/package/2006/relationships"><Relationship Id="rId1" Type="http://schemas.openxmlformats.org/officeDocument/2006/relationships/image" Target="../media/image79.jpeg"/><Relationship Id="rId2" Type="http://schemas.openxmlformats.org/officeDocument/2006/relationships/slideLayout" Target="../slideLayouts/slideLayout1.xml"/>
</Relationships>
</file>

<file path=ppt/slides/_rels/slide81.xml.rels><?xml version="1.0" encoding="UTF-8"?>
<Relationships xmlns="http://schemas.openxmlformats.org/package/2006/relationships"><Relationship Id="rId1" Type="http://schemas.openxmlformats.org/officeDocument/2006/relationships/image" Target="../media/image80.jpeg"/><Relationship Id="rId2" Type="http://schemas.openxmlformats.org/officeDocument/2006/relationships/slideLayout" Target="../slideLayouts/slideLayout25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ext Box 1"/>
          <p:cNvSpPr/>
          <p:nvPr/>
        </p:nvSpPr>
        <p:spPr>
          <a:xfrm>
            <a:off x="1378080" y="412920"/>
            <a:ext cx="6400080" cy="2562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spAutoFit/>
          </a:bodyPr>
          <a:p>
            <a:pPr algn="ctr">
              <a:lnSpc>
                <a:spcPct val="100000"/>
              </a:lnSpc>
              <a:spcBef>
                <a:spcPts val="3376"/>
              </a:spcBef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GB" sz="5400" spc="-1" strike="noStrike">
                <a:solidFill>
                  <a:srgbClr val="000000"/>
                </a:solidFill>
                <a:latin typeface="Arial"/>
                <a:ea typeface="Lucida Sans Unicode"/>
              </a:rPr>
              <a:t>El modelo Westminster de democracia</a:t>
            </a:r>
            <a:endParaRPr b="0" lang="en-US" sz="5400" spc="-1" strike="noStrike">
              <a:latin typeface="Arial"/>
            </a:endParaRPr>
          </a:p>
        </p:txBody>
      </p:sp>
      <p:pic>
        <p:nvPicPr>
          <p:cNvPr id="122" name="Picture 3" descr="C:\Users\Eric\Desktop\MaggiewFootballers.jpg"/>
          <p:cNvPicPr/>
          <p:nvPr/>
        </p:nvPicPr>
        <p:blipFill>
          <a:blip r:embed="rId1"/>
          <a:stretch/>
        </p:blipFill>
        <p:spPr>
          <a:xfrm>
            <a:off x="2057400" y="3613320"/>
            <a:ext cx="5028480" cy="30153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AutoShape 4"/>
          <p:cNvSpPr/>
          <p:nvPr/>
        </p:nvSpPr>
        <p:spPr>
          <a:xfrm>
            <a:off x="8229600" y="6172200"/>
            <a:ext cx="456480" cy="380160"/>
          </a:xfrm>
          <a:prstGeom prst="actionButtonReturn">
            <a:avLst/>
          </a:prstGeom>
          <a:solidFill>
            <a:srgbClr val="ccccff"/>
          </a:solidFill>
          <a:ln w="9360">
            <a:solidFill>
              <a:srgbClr val="000000"/>
            </a:solidFill>
            <a:miter/>
          </a:ln>
          <a:effectLst>
            <a:outerShdw algn="ctr" dir="2700000" dist="107932" rotWithShape="0">
              <a:srgbClr val="808080"/>
            </a:outerShdw>
          </a:effectLst>
        </p:spPr>
        <p:style>
          <a:lnRef idx="0"/>
          <a:fillRef idx="0"/>
          <a:effectRef idx="0"/>
          <a:fontRef idx="minor"/>
        </p:style>
      </p:sp>
      <p:pic>
        <p:nvPicPr>
          <p:cNvPr id="163" name="Imagen 1" descr="Imagen que contiene Gráfico&#10;&#10;Descripción generada automáticamente"/>
          <p:cNvPicPr/>
          <p:nvPr/>
        </p:nvPicPr>
        <p:blipFill>
          <a:blip r:embed="rId1"/>
          <a:stretch/>
        </p:blipFill>
        <p:spPr>
          <a:xfrm>
            <a:off x="624600" y="73080"/>
            <a:ext cx="7144920" cy="6740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Text Box 1"/>
          <p:cNvSpPr/>
          <p:nvPr/>
        </p:nvSpPr>
        <p:spPr>
          <a:xfrm>
            <a:off x="2660760" y="44280"/>
            <a:ext cx="3967920" cy="580680"/>
          </a:xfrm>
          <a:prstGeom prst="rect">
            <a:avLst/>
          </a:prstGeom>
          <a:solidFill>
            <a:srgbClr val="b2b2b2"/>
          </a:solidFill>
          <a:ln w="0">
            <a:noFill/>
          </a:ln>
          <a:effectLst>
            <a:outerShdw algn="ctr" dir="2700000" dist="107932" rotWithShape="0">
              <a:srgbClr val="808080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spAutoFit/>
          </a:bodyPr>
          <a:p>
            <a:pPr algn="ctr">
              <a:lnSpc>
                <a:spcPct val="100000"/>
              </a:lnSpc>
              <a:spcBef>
                <a:spcPts val="2001"/>
              </a:spcBef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Lucida Sans Unicode"/>
              </a:rPr>
              <a:t>Gabinete monocolor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165" name="Imagen 1" descr="Una foto de un grupo de personas posando para una foto&#10;&#10;Descripción generada automáticamente"/>
          <p:cNvPicPr/>
          <p:nvPr/>
        </p:nvPicPr>
        <p:blipFill>
          <a:blip r:embed="rId1"/>
          <a:stretch/>
        </p:blipFill>
        <p:spPr>
          <a:xfrm>
            <a:off x="612360" y="734040"/>
            <a:ext cx="8185680" cy="58060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Picture 2" descr="http://i1.manchestereveningnews.co.uk/incoming/article581916.ece/ALTERNATES/s615/C_71_article_1239614_image_list_image_list_item_0_image.jpg"/>
          <p:cNvPicPr/>
          <p:nvPr/>
        </p:nvPicPr>
        <p:blipFill>
          <a:blip r:embed="rId1"/>
          <a:stretch/>
        </p:blipFill>
        <p:spPr>
          <a:xfrm>
            <a:off x="1031760" y="1049760"/>
            <a:ext cx="7157160" cy="4758480"/>
          </a:xfrm>
          <a:prstGeom prst="rect">
            <a:avLst/>
          </a:prstGeom>
          <a:ln w="0">
            <a:noFill/>
          </a:ln>
        </p:spPr>
      </p:pic>
      <p:sp>
        <p:nvSpPr>
          <p:cNvPr id="167" name="Text Box 1"/>
          <p:cNvSpPr/>
          <p:nvPr/>
        </p:nvSpPr>
        <p:spPr>
          <a:xfrm>
            <a:off x="942840" y="222120"/>
            <a:ext cx="7403400" cy="580680"/>
          </a:xfrm>
          <a:prstGeom prst="rect">
            <a:avLst/>
          </a:prstGeom>
          <a:solidFill>
            <a:srgbClr val="b2b2b2"/>
          </a:solidFill>
          <a:ln w="0">
            <a:noFill/>
          </a:ln>
          <a:effectLst>
            <a:outerShdw algn="ctr" dir="2700000" dist="107932" rotWithShape="0">
              <a:srgbClr val="808080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spAutoFit/>
          </a:bodyPr>
          <a:p>
            <a:pPr algn="ctr">
              <a:lnSpc>
                <a:spcPct val="100000"/>
              </a:lnSpc>
              <a:spcBef>
                <a:spcPts val="2001"/>
              </a:spcBef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Lucida Sans Unicode"/>
              </a:rPr>
              <a:t>Pero… hubo coalición en 2010-15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Picture 2" descr="Image result for conservative dup agreement"/>
          <p:cNvPicPr/>
          <p:nvPr/>
        </p:nvPicPr>
        <p:blipFill>
          <a:blip r:embed="rId1"/>
          <a:stretch/>
        </p:blipFill>
        <p:spPr>
          <a:xfrm>
            <a:off x="184320" y="1341360"/>
            <a:ext cx="8779680" cy="4934880"/>
          </a:xfrm>
          <a:prstGeom prst="rect">
            <a:avLst/>
          </a:prstGeom>
          <a:ln w="0">
            <a:noFill/>
          </a:ln>
        </p:spPr>
      </p:pic>
      <p:sp>
        <p:nvSpPr>
          <p:cNvPr id="169" name="Text Box 1"/>
          <p:cNvSpPr/>
          <p:nvPr/>
        </p:nvSpPr>
        <p:spPr>
          <a:xfrm>
            <a:off x="942840" y="222120"/>
            <a:ext cx="7403400" cy="580680"/>
          </a:xfrm>
          <a:prstGeom prst="rect">
            <a:avLst/>
          </a:prstGeom>
          <a:solidFill>
            <a:srgbClr val="b2b2b2"/>
          </a:solidFill>
          <a:ln w="0">
            <a:noFill/>
          </a:ln>
          <a:effectLst>
            <a:outerShdw algn="ctr" dir="2700000" dist="107932" rotWithShape="0">
              <a:srgbClr val="808080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spAutoFit/>
          </a:bodyPr>
          <a:p>
            <a:pPr algn="ctr">
              <a:lnSpc>
                <a:spcPct val="100000"/>
              </a:lnSpc>
              <a:spcBef>
                <a:spcPts val="2001"/>
              </a:spcBef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Lucida Sans Unicode"/>
              </a:rPr>
              <a:t>… </a:t>
            </a: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Lucida Sans Unicode"/>
              </a:rPr>
              <a:t>y gob. minoritario en 2017 (y 2019)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Text Box 1"/>
          <p:cNvSpPr/>
          <p:nvPr/>
        </p:nvSpPr>
        <p:spPr>
          <a:xfrm>
            <a:off x="527040" y="222120"/>
            <a:ext cx="8235360" cy="580680"/>
          </a:xfrm>
          <a:prstGeom prst="rect">
            <a:avLst/>
          </a:prstGeom>
          <a:solidFill>
            <a:srgbClr val="b2b2b2"/>
          </a:solidFill>
          <a:ln w="9525">
            <a:noFill/>
          </a:ln>
          <a:effectLst>
            <a:outerShdw algn="ctr" dir="2700000" dist="107932" rotWithShape="0">
              <a:srgbClr val="808080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spAutoFit/>
          </a:bodyPr>
          <a:p>
            <a:pPr algn="ctr">
              <a:lnSpc>
                <a:spcPct val="100000"/>
              </a:lnSpc>
              <a:spcBef>
                <a:spcPts val="2001"/>
              </a:spcBef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Lucida Sans Unicode"/>
              </a:rPr>
              <a:t>Coaliciones en Europa, 1945-87 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71" name="Text Box 2"/>
          <p:cNvSpPr/>
          <p:nvPr/>
        </p:nvSpPr>
        <p:spPr>
          <a:xfrm>
            <a:off x="457200" y="6004080"/>
            <a:ext cx="3961800" cy="398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spAutoFit/>
          </a:bodyPr>
          <a:p>
            <a:pPr>
              <a:lnSpc>
                <a:spcPct val="100000"/>
              </a:lnSpc>
              <a:spcBef>
                <a:spcPts val="1250"/>
              </a:spcBef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  <a:ea typeface="Lucida Sans Unicode"/>
              </a:rPr>
              <a:t>Fuente: Laver + Schofield 1990. </a:t>
            </a:r>
            <a:endParaRPr b="0" lang="en-US" sz="2000" spc="-1" strike="noStrike">
              <a:latin typeface="Arial"/>
            </a:endParaRPr>
          </a:p>
        </p:txBody>
      </p:sp>
      <p:graphicFrame>
        <p:nvGraphicFramePr>
          <p:cNvPr id="172" name="Object 3"/>
          <p:cNvGraphicFramePr/>
          <p:nvPr/>
        </p:nvGraphicFramePr>
        <p:xfrm>
          <a:off x="835200" y="1090440"/>
          <a:ext cx="7470000" cy="4676040"/>
        </p:xfrm>
        <a:graphic>
          <a:graphicData uri="http://schemas.openxmlformats.org/presentationml/2006/ole">
            <p:oleObj r:id="rId1" spid="">
              <p:embed/>
              <p:pic>
                <p:nvPicPr>
                  <p:cNvPr id="173" name="Object 3" descr=""/>
                  <p:cNvPicPr/>
                  <p:nvPr/>
                </p:nvPicPr>
                <p:blipFill>
                  <a:blip r:embed="rId2"/>
                  <a:stretch/>
                </p:blipFill>
                <p:spPr>
                  <a:xfrm>
                    <a:off x="835200" y="1090440"/>
                    <a:ext cx="7470000" cy="4676040"/>
                  </a:xfrm>
                  <a:prstGeom prst="rect">
                    <a:avLst/>
                  </a:prstGeom>
                  <a:ln w="0">
                    <a:noFill/>
                  </a:ln>
                </p:spPr>
              </p:pic>
            </p:oleObj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Text Box 1"/>
          <p:cNvSpPr/>
          <p:nvPr/>
        </p:nvSpPr>
        <p:spPr>
          <a:xfrm>
            <a:off x="1441440" y="222120"/>
            <a:ext cx="6406560" cy="580680"/>
          </a:xfrm>
          <a:prstGeom prst="rect">
            <a:avLst/>
          </a:prstGeom>
          <a:solidFill>
            <a:srgbClr val="b2b2b2"/>
          </a:solidFill>
          <a:ln w="9525">
            <a:noFill/>
          </a:ln>
          <a:effectLst>
            <a:outerShdw algn="ctr" dir="2700000" dist="107932" rotWithShape="0">
              <a:srgbClr val="808080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spAutoFit/>
          </a:bodyPr>
          <a:p>
            <a:pPr algn="ctr">
              <a:lnSpc>
                <a:spcPct val="100000"/>
              </a:lnSpc>
              <a:spcBef>
                <a:spcPts val="2001"/>
              </a:spcBef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Lucida Sans Unicode"/>
              </a:rPr>
              <a:t>Jefaturas de estado y de gobierno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75" name="Text Box 2"/>
          <p:cNvSpPr/>
          <p:nvPr/>
        </p:nvSpPr>
        <p:spPr>
          <a:xfrm>
            <a:off x="609480" y="990720"/>
            <a:ext cx="8000280" cy="94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spAutoFit/>
          </a:bodyPr>
          <a:p>
            <a:pPr>
              <a:lnSpc>
                <a:spcPct val="100000"/>
              </a:lnSpc>
              <a:spcBef>
                <a:spcPts val="1749"/>
              </a:spcBef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Lucida Sans Unicode"/>
              </a:rPr>
              <a:t>En GB (y Alemania, Dinamarca, Francia…) las funciones corresponden a distintos actores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76" name="Text Box 5"/>
          <p:cNvSpPr/>
          <p:nvPr/>
        </p:nvSpPr>
        <p:spPr>
          <a:xfrm>
            <a:off x="380880" y="5681520"/>
            <a:ext cx="8000280" cy="94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spAutoFit/>
          </a:bodyPr>
          <a:p>
            <a:pPr>
              <a:lnSpc>
                <a:spcPct val="100000"/>
              </a:lnSpc>
              <a:spcBef>
                <a:spcPts val="1749"/>
              </a:spcBef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Lucida Sans Unicode"/>
              </a:rPr>
              <a:t>    </a:t>
            </a:r>
            <a:r>
              <a:rPr b="1" lang="en-GB" sz="2800" spc="-1" strike="noStrike">
                <a:solidFill>
                  <a:srgbClr val="000000"/>
                </a:solidFill>
                <a:latin typeface="Arial"/>
                <a:ea typeface="Lucida Sans Unicode"/>
              </a:rPr>
              <a:t>parte eficiente                 parte dignificada</a:t>
            </a:r>
            <a:br>
              <a:rPr sz="2800"/>
            </a:b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Lucida Sans Unicode"/>
              </a:rPr>
              <a:t>                            (Bagehot)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Lucida Sans Unicode"/>
              </a:rPr>
              <a:t>‏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77" name="AutoShape 11"/>
          <p:cNvSpPr/>
          <p:nvPr/>
        </p:nvSpPr>
        <p:spPr>
          <a:xfrm>
            <a:off x="168120" y="-173160"/>
            <a:ext cx="304200" cy="30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78" name="2 Grupo"/>
          <p:cNvGrpSpPr/>
          <p:nvPr/>
        </p:nvGrpSpPr>
        <p:grpSpPr>
          <a:xfrm>
            <a:off x="785520" y="4729320"/>
            <a:ext cx="7314840" cy="946440"/>
            <a:chOff x="785520" y="4729320"/>
            <a:chExt cx="7314840" cy="946440"/>
          </a:xfrm>
        </p:grpSpPr>
        <p:sp>
          <p:nvSpPr>
            <p:cNvPr id="179" name="Text Box 21"/>
            <p:cNvSpPr/>
            <p:nvPr/>
          </p:nvSpPr>
          <p:spPr>
            <a:xfrm>
              <a:off x="785520" y="4729320"/>
              <a:ext cx="3276000" cy="946440"/>
            </a:xfrm>
            <a:prstGeom prst="rect">
              <a:avLst/>
            </a:prstGeom>
            <a:solidFill>
              <a:srgbClr val="b2b2b2"/>
            </a:solidFill>
            <a:ln w="0">
              <a:noFill/>
            </a:ln>
            <a:effectLst>
              <a:outerShdw algn="ctr" dir="2700000" dist="107932" rotWithShape="0">
                <a:srgbClr val="808080"/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46800" bIns="46800" anchor="t">
              <a:spAutoFit/>
            </a:bodyPr>
            <a:p>
              <a:pPr algn="ctr">
                <a:lnSpc>
                  <a:spcPct val="100000"/>
                </a:lnSpc>
                <a:spcBef>
                  <a:spcPts val="1749"/>
                </a:spcBef>
                <a:buNone/>
                <a:tabLst>
                  <a:tab algn="l" pos="0"/>
                  <a:tab algn="l" pos="914400"/>
                  <a:tab algn="l" pos="1828800"/>
                  <a:tab algn="l" pos="2743200"/>
                  <a:tab algn="l" pos="3657600"/>
                  <a:tab algn="l" pos="4572000"/>
                  <a:tab algn="l" pos="5486400"/>
                  <a:tab algn="l" pos="6400800"/>
                  <a:tab algn="l" pos="7315200"/>
                  <a:tab algn="l" pos="8229600"/>
                  <a:tab algn="l" pos="9144000"/>
                  <a:tab algn="l" pos="10058400"/>
                </a:tabLst>
              </a:pPr>
              <a:r>
                <a:rPr b="0" lang="en-GB" sz="2800" spc="-1" strike="noStrike">
                  <a:solidFill>
                    <a:srgbClr val="000000"/>
                  </a:solidFill>
                  <a:latin typeface="Arial"/>
                  <a:ea typeface="Lucida Sans Unicode"/>
                </a:rPr>
                <a:t>El Primer Ministro es jefe de gobierno</a:t>
              </a:r>
              <a:endParaRPr b="0" lang="en-US" sz="2800" spc="-1" strike="noStrike">
                <a:latin typeface="Arial"/>
              </a:endParaRPr>
            </a:p>
          </p:txBody>
        </p:sp>
        <p:sp>
          <p:nvSpPr>
            <p:cNvPr id="180" name="Text Box 22"/>
            <p:cNvSpPr/>
            <p:nvPr/>
          </p:nvSpPr>
          <p:spPr>
            <a:xfrm>
              <a:off x="4824360" y="4729320"/>
              <a:ext cx="3276000" cy="946440"/>
            </a:xfrm>
            <a:prstGeom prst="rect">
              <a:avLst/>
            </a:prstGeom>
            <a:solidFill>
              <a:srgbClr val="b2b2b2"/>
            </a:solidFill>
            <a:ln w="0">
              <a:noFill/>
            </a:ln>
            <a:effectLst>
              <a:outerShdw algn="ctr" dir="2700000" dist="107932" rotWithShape="0">
                <a:srgbClr val="808080"/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46800" bIns="46800" anchor="t">
              <a:spAutoFit/>
            </a:bodyPr>
            <a:p>
              <a:pPr algn="ctr">
                <a:lnSpc>
                  <a:spcPct val="100000"/>
                </a:lnSpc>
                <a:spcBef>
                  <a:spcPts val="1749"/>
                </a:spcBef>
                <a:buNone/>
                <a:tabLst>
                  <a:tab algn="l" pos="0"/>
                  <a:tab algn="l" pos="914400"/>
                  <a:tab algn="l" pos="1828800"/>
                  <a:tab algn="l" pos="2743200"/>
                  <a:tab algn="l" pos="3657600"/>
                  <a:tab algn="l" pos="4572000"/>
                  <a:tab algn="l" pos="5486400"/>
                  <a:tab algn="l" pos="6400800"/>
                  <a:tab algn="l" pos="7315200"/>
                  <a:tab algn="l" pos="8229600"/>
                  <a:tab algn="l" pos="9144000"/>
                  <a:tab algn="l" pos="10058400"/>
                </a:tabLst>
              </a:pPr>
              <a:r>
                <a:rPr b="0" lang="en-GB" sz="2800" spc="-1" strike="noStrike">
                  <a:solidFill>
                    <a:srgbClr val="000000"/>
                  </a:solidFill>
                  <a:latin typeface="Arial"/>
                  <a:ea typeface="Lucida Sans Unicode"/>
                </a:rPr>
                <a:t>El Rey es </a:t>
              </a:r>
              <a:br>
                <a:rPr sz="2800"/>
              </a:br>
              <a:r>
                <a:rPr b="0" lang="en-GB" sz="2800" spc="-1" strike="noStrike">
                  <a:solidFill>
                    <a:srgbClr val="000000"/>
                  </a:solidFill>
                  <a:latin typeface="Arial"/>
                  <a:ea typeface="Lucida Sans Unicode"/>
                </a:rPr>
                <a:t>jefe de estado</a:t>
              </a:r>
              <a:endParaRPr b="0" lang="en-US" sz="2800" spc="-1" strike="noStrike">
                <a:latin typeface="Arial"/>
              </a:endParaRPr>
            </a:p>
          </p:txBody>
        </p:sp>
      </p:grpSp>
      <p:pic>
        <p:nvPicPr>
          <p:cNvPr id="181" name="Imagen 1" descr="Un hombre con traje sonriendo&#10;&#10;Descripción generada automáticamente"/>
          <p:cNvPicPr/>
          <p:nvPr/>
        </p:nvPicPr>
        <p:blipFill>
          <a:blip r:embed="rId1"/>
          <a:stretch/>
        </p:blipFill>
        <p:spPr>
          <a:xfrm>
            <a:off x="1131480" y="1886400"/>
            <a:ext cx="2788920" cy="2817720"/>
          </a:xfrm>
          <a:prstGeom prst="rect">
            <a:avLst/>
          </a:prstGeom>
          <a:ln w="0">
            <a:noFill/>
          </a:ln>
        </p:spPr>
      </p:pic>
      <p:pic>
        <p:nvPicPr>
          <p:cNvPr id="182" name="Imagen 3" descr="Un hombre mayor con traje y corbata sonriendo&#10;&#10;Descripción generada automáticamente"/>
          <p:cNvPicPr/>
          <p:nvPr/>
        </p:nvPicPr>
        <p:blipFill>
          <a:blip r:embed="rId2"/>
          <a:stretch/>
        </p:blipFill>
        <p:spPr>
          <a:xfrm>
            <a:off x="4935960" y="1889280"/>
            <a:ext cx="3170520" cy="2811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91" dur="indefinite" restart="never" nodeType="tmRoot">
          <p:childTnLst>
            <p:seq>
              <p:cTn id="92" dur="indefinite" nodeType="mainSeq">
                <p:childTnLst>
                  <p:par>
                    <p:cTn id="93" nodeType="clickEffect" fill="hold">
                      <p:stCondLst>
                        <p:cond delay="indefinite"/>
                      </p:stCondLst>
                      <p:childTnLst>
                        <p:par>
                          <p:cTn id="94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9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nodeType="clickEffect" fill="hold">
                      <p:stCondLst>
                        <p:cond delay="indefinite"/>
                      </p:stCondLst>
                      <p:childTnLst>
                        <p:par>
                          <p:cTn id="98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9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Text Box 1"/>
          <p:cNvSpPr/>
          <p:nvPr/>
        </p:nvSpPr>
        <p:spPr>
          <a:xfrm>
            <a:off x="304920" y="222120"/>
            <a:ext cx="8679600" cy="580680"/>
          </a:xfrm>
          <a:prstGeom prst="rect">
            <a:avLst/>
          </a:prstGeom>
          <a:solidFill>
            <a:srgbClr val="b2b2b2"/>
          </a:solidFill>
          <a:ln w="9525">
            <a:noFill/>
          </a:ln>
          <a:effectLst>
            <a:outerShdw algn="ctr" dir="2700000" dist="107932" rotWithShape="0">
              <a:srgbClr val="808080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spAutoFit/>
          </a:bodyPr>
          <a:p>
            <a:pPr algn="ctr">
              <a:lnSpc>
                <a:spcPct val="100000"/>
              </a:lnSpc>
              <a:spcBef>
                <a:spcPts val="2001"/>
              </a:spcBef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Lucida Sans Unicode"/>
              </a:rPr>
              <a:t>(2) Fusión de poder y predominio del gabinete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84" name="Text Box 2"/>
          <p:cNvSpPr/>
          <p:nvPr/>
        </p:nvSpPr>
        <p:spPr>
          <a:xfrm>
            <a:off x="609480" y="1295280"/>
            <a:ext cx="7619400" cy="94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spAutoFit/>
          </a:bodyPr>
          <a:p>
            <a:pPr>
              <a:lnSpc>
                <a:spcPct val="100000"/>
              </a:lnSpc>
              <a:spcBef>
                <a:spcPts val="1749"/>
              </a:spcBef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Lucida Sans Unicode"/>
              </a:rPr>
              <a:t>Originalmente la Corona detentaba el poder ejecutivo, y el Parlamento el legislativo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85" name="Text Box 3"/>
          <p:cNvSpPr/>
          <p:nvPr/>
        </p:nvSpPr>
        <p:spPr>
          <a:xfrm>
            <a:off x="457200" y="2454120"/>
            <a:ext cx="8381160" cy="137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spAutoFit/>
          </a:bodyPr>
          <a:p>
            <a:pPr>
              <a:lnSpc>
                <a:spcPct val="100000"/>
              </a:lnSpc>
              <a:spcBef>
                <a:spcPts val="1749"/>
              </a:spcBef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1" lang="en-GB" sz="2800" spc="-1" strike="noStrike">
                <a:solidFill>
                  <a:srgbClr val="000000"/>
                </a:solidFill>
                <a:latin typeface="Arial"/>
                <a:ea typeface="Lucida Sans Unicode"/>
              </a:rPr>
              <a:t>S XIII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Lucida Sans Unicode"/>
              </a:rPr>
              <a:t>: rey invitó a poderes locales a intervenir en asuntos de la corona (guerra </a:t>
            </a:r>
            <a:br>
              <a:rPr sz="2800"/>
            </a:b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Lucida Sans Unicode"/>
              </a:rPr>
              <a:t>vs. Francia, impuestos)</a:t>
            </a:r>
            <a:endParaRPr b="0" lang="en-US" sz="2800" spc="-1" strike="noStrike">
              <a:latin typeface="Arial"/>
            </a:endParaRPr>
          </a:p>
        </p:txBody>
      </p:sp>
      <p:grpSp>
        <p:nvGrpSpPr>
          <p:cNvPr id="186" name="Group 4"/>
          <p:cNvGrpSpPr/>
          <p:nvPr/>
        </p:nvGrpSpPr>
        <p:grpSpPr>
          <a:xfrm>
            <a:off x="5638680" y="3124080"/>
            <a:ext cx="2666160" cy="3199680"/>
            <a:chOff x="5638680" y="3124080"/>
            <a:chExt cx="2666160" cy="3199680"/>
          </a:xfrm>
        </p:grpSpPr>
        <p:sp>
          <p:nvSpPr>
            <p:cNvPr id="187" name="Rectangle 5"/>
            <p:cNvSpPr/>
            <p:nvPr/>
          </p:nvSpPr>
          <p:spPr>
            <a:xfrm>
              <a:off x="5638680" y="3124080"/>
              <a:ext cx="2437560" cy="3199680"/>
            </a:xfrm>
            <a:prstGeom prst="rect">
              <a:avLst/>
            </a:prstGeom>
            <a:solidFill>
              <a:srgbClr val="990000"/>
            </a:solidFill>
            <a:ln w="9525">
              <a:noFill/>
            </a:ln>
            <a:effectLst>
              <a:outerShdw algn="ctr" dir="2700000" dist="107932" rotWithShape="0">
                <a:srgbClr val="808080"/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pic>
          <p:nvPicPr>
            <p:cNvPr id="188" name="Picture 6" descr=""/>
            <p:cNvPicPr/>
            <p:nvPr/>
          </p:nvPicPr>
          <p:blipFill>
            <a:blip r:embed="rId1"/>
            <a:stretch/>
          </p:blipFill>
          <p:spPr>
            <a:xfrm>
              <a:off x="5943600" y="3284640"/>
              <a:ext cx="1885320" cy="24678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89" name="Text Box 7"/>
            <p:cNvSpPr/>
            <p:nvPr/>
          </p:nvSpPr>
          <p:spPr>
            <a:xfrm>
              <a:off x="5638680" y="5848200"/>
              <a:ext cx="2666160" cy="3981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6800" bIns="46800" anchor="t">
              <a:spAutoFit/>
            </a:bodyPr>
            <a:p>
              <a:pPr>
                <a:lnSpc>
                  <a:spcPct val="100000"/>
                </a:lnSpc>
                <a:spcBef>
                  <a:spcPts val="1250"/>
                </a:spcBef>
                <a:buNone/>
                <a:tabLst>
                  <a:tab algn="l" pos="0"/>
                  <a:tab algn="l" pos="914400"/>
                  <a:tab algn="l" pos="1828800"/>
                  <a:tab algn="l" pos="2743200"/>
                  <a:tab algn="l" pos="3657600"/>
                  <a:tab algn="l" pos="4572000"/>
                  <a:tab algn="l" pos="5486400"/>
                  <a:tab algn="l" pos="6400800"/>
                  <a:tab algn="l" pos="7315200"/>
                  <a:tab algn="l" pos="8229600"/>
                  <a:tab algn="l" pos="9144000"/>
                  <a:tab algn="l" pos="10058400"/>
                </a:tabLst>
              </a:pPr>
              <a:r>
                <a:rPr b="0" lang="en-GB" sz="2000" spc="-1" strike="noStrike">
                  <a:solidFill>
                    <a:srgbClr val="b2b2b2"/>
                  </a:solidFill>
                  <a:latin typeface="Arial"/>
                  <a:ea typeface="Lucida Sans Unicode"/>
                </a:rPr>
                <a:t>Henry VIII (1509-47)</a:t>
              </a:r>
              <a:r>
                <a:rPr b="0" lang="en-GB" sz="2000" spc="-1" strike="noStrike">
                  <a:solidFill>
                    <a:srgbClr val="b2b2b2"/>
                  </a:solidFill>
                  <a:latin typeface="Arial"/>
                  <a:ea typeface="Lucida Sans Unicode"/>
                </a:rPr>
                <a:t>‏</a:t>
              </a:r>
              <a:endParaRPr b="0" lang="en-US" sz="2000" spc="-1" strike="noStrike">
                <a:latin typeface="Arial"/>
              </a:endParaRPr>
            </a:p>
          </p:txBody>
        </p:sp>
      </p:grpSp>
      <p:sp>
        <p:nvSpPr>
          <p:cNvPr id="190" name="Text Box 8"/>
          <p:cNvSpPr/>
          <p:nvPr/>
        </p:nvSpPr>
        <p:spPr>
          <a:xfrm>
            <a:off x="457200" y="4219560"/>
            <a:ext cx="8381160" cy="179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spAutoFit/>
          </a:bodyPr>
          <a:p>
            <a:pPr>
              <a:lnSpc>
                <a:spcPct val="100000"/>
              </a:lnSpc>
              <a:spcBef>
                <a:spcPts val="1749"/>
              </a:spcBef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1" lang="en-GB" sz="2800" spc="-1" strike="noStrike">
                <a:solidFill>
                  <a:srgbClr val="000000"/>
                </a:solidFill>
                <a:latin typeface="Arial"/>
                <a:ea typeface="Lucida Sans Unicode"/>
              </a:rPr>
              <a:t>S XVI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Lucida Sans Unicode"/>
              </a:rPr>
              <a:t>: Henry VIII </a:t>
            </a:r>
            <a:r>
              <a:rPr b="0" i="1" lang="en-GB" sz="2800" spc="-1" strike="noStrike">
                <a:solidFill>
                  <a:srgbClr val="000000"/>
                </a:solidFill>
                <a:latin typeface="Arial"/>
                <a:ea typeface="Lucida Sans Unicode"/>
              </a:rPr>
              <a:t>vs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Lucida Sans Unicode"/>
              </a:rPr>
              <a:t>. Roma, </a:t>
            </a:r>
            <a:br>
              <a:rPr sz="2800"/>
            </a:b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Lucida Sans Unicode"/>
              </a:rPr>
              <a:t>alianza con el Parlamento, </a:t>
            </a:r>
            <a:br>
              <a:rPr sz="2800"/>
            </a:b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Lucida Sans Unicode"/>
              </a:rPr>
              <a:t>refrenda la Carta Magna </a:t>
            </a:r>
            <a:br>
              <a:rPr sz="2800"/>
            </a:b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01" dur="indefinite" restart="never" nodeType="tmRoot">
          <p:childTnLst>
            <p:seq>
              <p:cTn id="102" dur="indefinite" nodeType="mainSeq">
                <p:childTnLst>
                  <p:par>
                    <p:cTn id="103" nodeType="clickEffect" fill="hold">
                      <p:stCondLst>
                        <p:cond delay="indefinite"/>
                      </p:stCondLst>
                      <p:childTnLst>
                        <p:par>
                          <p:cTn id="104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10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nodeType="clickEffect" fill="hold">
                      <p:stCondLst>
                        <p:cond delay="indefinite"/>
                      </p:stCondLst>
                      <p:childTnLst>
                        <p:par>
                          <p:cTn id="108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10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nodeType="clickEffect" fill="hold">
                      <p:stCondLst>
                        <p:cond delay="indefinite"/>
                      </p:stCondLst>
                      <p:childTnLst>
                        <p:par>
                          <p:cTn id="112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11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nodeType="afterEffect" fill="hold">
                            <p:stCondLst>
                              <p:cond delay="500"/>
                            </p:stCondLst>
                            <p:childTnLst>
                              <p:par>
                                <p:cTn id="116" nodeType="after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Picture 1" descr=""/>
          <p:cNvPicPr/>
          <p:nvPr/>
        </p:nvPicPr>
        <p:blipFill>
          <a:blip r:embed="rId1"/>
          <a:stretch/>
        </p:blipFill>
        <p:spPr>
          <a:xfrm>
            <a:off x="6318360" y="3505320"/>
            <a:ext cx="2520360" cy="3252240"/>
          </a:xfrm>
          <a:prstGeom prst="rect">
            <a:avLst/>
          </a:prstGeom>
          <a:ln w="0">
            <a:noFill/>
          </a:ln>
          <a:effectLst>
            <a:outerShdw algn="ctr" dir="2700000" dist="107932" rotWithShape="0">
              <a:srgbClr val="808080"/>
            </a:outerShdw>
          </a:effectLst>
        </p:spPr>
      </p:pic>
      <p:sp>
        <p:nvSpPr>
          <p:cNvPr id="192" name="Text Box 2"/>
          <p:cNvSpPr/>
          <p:nvPr/>
        </p:nvSpPr>
        <p:spPr>
          <a:xfrm>
            <a:off x="380880" y="457200"/>
            <a:ext cx="5637960" cy="179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spAutoFit/>
          </a:bodyPr>
          <a:p>
            <a:pPr>
              <a:lnSpc>
                <a:spcPct val="100000"/>
              </a:lnSpc>
              <a:spcBef>
                <a:spcPts val="1749"/>
              </a:spcBef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1" lang="en-GB" sz="2800" spc="-1" strike="noStrike">
                <a:solidFill>
                  <a:srgbClr val="000000"/>
                </a:solidFill>
                <a:latin typeface="Arial"/>
                <a:ea typeface="Lucida Sans Unicode"/>
              </a:rPr>
              <a:t>S XVII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Lucida Sans Unicode"/>
              </a:rPr>
              <a:t>: Tentaciones absolutistas. James I y Charles I crean  </a:t>
            </a:r>
            <a:br>
              <a:rPr sz="2800"/>
            </a:b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Lucida Sans Unicode"/>
              </a:rPr>
              <a:t>impuestos unilateralmente </a:t>
            </a:r>
            <a:br>
              <a:rPr sz="2800"/>
            </a:b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Lucida Sans Unicode"/>
              </a:rPr>
              <a:t>(</a:t>
            </a:r>
            <a:r>
              <a:rPr b="0" i="1" lang="en-GB" sz="2800" spc="-1" strike="noStrike">
                <a:solidFill>
                  <a:srgbClr val="000000"/>
                </a:solidFill>
                <a:latin typeface="Arial"/>
                <a:ea typeface="Lucida Sans Unicode"/>
              </a:rPr>
              <a:t>vs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Lucida Sans Unicode"/>
              </a:rPr>
              <a:t>. España y Francia) </a:t>
            </a:r>
            <a:endParaRPr b="0" lang="en-US" sz="2800" spc="-1" strike="noStrike">
              <a:latin typeface="Arial"/>
            </a:endParaRPr>
          </a:p>
        </p:txBody>
      </p:sp>
      <p:grpSp>
        <p:nvGrpSpPr>
          <p:cNvPr id="193" name="Group 3"/>
          <p:cNvGrpSpPr/>
          <p:nvPr/>
        </p:nvGrpSpPr>
        <p:grpSpPr>
          <a:xfrm>
            <a:off x="6095880" y="76320"/>
            <a:ext cx="2818800" cy="3199680"/>
            <a:chOff x="6095880" y="76320"/>
            <a:chExt cx="2818800" cy="3199680"/>
          </a:xfrm>
        </p:grpSpPr>
        <p:sp>
          <p:nvSpPr>
            <p:cNvPr id="194" name="Rectangle 4"/>
            <p:cNvSpPr/>
            <p:nvPr/>
          </p:nvSpPr>
          <p:spPr>
            <a:xfrm>
              <a:off x="6095880" y="76320"/>
              <a:ext cx="2818800" cy="3199680"/>
            </a:xfrm>
            <a:prstGeom prst="rect">
              <a:avLst/>
            </a:prstGeom>
            <a:solidFill>
              <a:srgbClr val="990000"/>
            </a:solidFill>
            <a:ln w="9525">
              <a:noFill/>
            </a:ln>
            <a:effectLst>
              <a:outerShdw algn="ctr" dir="2700000" dist="107932" rotWithShape="0">
                <a:srgbClr val="808080"/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pic>
          <p:nvPicPr>
            <p:cNvPr id="195" name="Picture 5" descr=""/>
            <p:cNvPicPr/>
            <p:nvPr/>
          </p:nvPicPr>
          <p:blipFill>
            <a:blip r:embed="rId2"/>
            <a:stretch/>
          </p:blipFill>
          <p:spPr>
            <a:xfrm>
              <a:off x="6330960" y="304920"/>
              <a:ext cx="2348640" cy="24678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96" name="Text Box 6"/>
            <p:cNvSpPr/>
            <p:nvPr/>
          </p:nvSpPr>
          <p:spPr>
            <a:xfrm>
              <a:off x="6330960" y="2819520"/>
              <a:ext cx="2270520" cy="3675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6800" bIns="46800" anchor="t">
              <a:spAutoFit/>
            </a:bodyPr>
            <a:p>
              <a:pPr>
                <a:lnSpc>
                  <a:spcPct val="100000"/>
                </a:lnSpc>
                <a:spcBef>
                  <a:spcPts val="1250"/>
                </a:spcBef>
                <a:buNone/>
                <a:tabLst>
                  <a:tab algn="l" pos="0"/>
                  <a:tab algn="l" pos="914400"/>
                  <a:tab algn="l" pos="1828800"/>
                  <a:tab algn="l" pos="2743200"/>
                  <a:tab algn="l" pos="3657600"/>
                  <a:tab algn="l" pos="4572000"/>
                  <a:tab algn="l" pos="5486400"/>
                  <a:tab algn="l" pos="6400800"/>
                  <a:tab algn="l" pos="7315200"/>
                  <a:tab algn="l" pos="8229600"/>
                  <a:tab algn="l" pos="9144000"/>
                  <a:tab algn="l" pos="10058400"/>
                </a:tabLst>
              </a:pPr>
              <a:r>
                <a:rPr b="0" lang="en-GB" sz="1800" spc="-1" strike="noStrike">
                  <a:solidFill>
                    <a:srgbClr val="b2b2b2"/>
                  </a:solidFill>
                  <a:latin typeface="Arial"/>
                  <a:ea typeface="Lucida Sans Unicode"/>
                </a:rPr>
                <a:t>Charles I (1625-49)</a:t>
              </a:r>
              <a:r>
                <a:rPr b="0" lang="en-GB" sz="1800" spc="-1" strike="noStrike">
                  <a:solidFill>
                    <a:srgbClr val="b2b2b2"/>
                  </a:solidFill>
                  <a:latin typeface="Arial"/>
                  <a:ea typeface="Lucida Sans Unicode"/>
                </a:rPr>
                <a:t>‏</a:t>
              </a:r>
              <a:endParaRPr b="0" lang="en-US" sz="1800" spc="-1" strike="noStrike">
                <a:latin typeface="Arial"/>
              </a:endParaRPr>
            </a:p>
          </p:txBody>
        </p:sp>
      </p:grpSp>
      <p:sp>
        <p:nvSpPr>
          <p:cNvPr id="197" name="Text Box 7"/>
          <p:cNvSpPr/>
          <p:nvPr/>
        </p:nvSpPr>
        <p:spPr>
          <a:xfrm>
            <a:off x="380880" y="2526480"/>
            <a:ext cx="5637960" cy="179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spAutoFit/>
          </a:bodyPr>
          <a:p>
            <a:pPr>
              <a:lnSpc>
                <a:spcPct val="100000"/>
              </a:lnSpc>
              <a:spcBef>
                <a:spcPts val="1749"/>
              </a:spcBef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1" lang="en-GB" sz="2800" spc="-1" strike="noStrike">
                <a:solidFill>
                  <a:srgbClr val="000000"/>
                </a:solidFill>
                <a:latin typeface="Arial"/>
                <a:ea typeface="Lucida Sans Unicode"/>
              </a:rPr>
              <a:t>1642-8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Lucida Sans Unicode"/>
              </a:rPr>
              <a:t>: Guerra Civil, Cromwell y </a:t>
            </a:r>
            <a:br>
              <a:rPr sz="2800"/>
            </a:b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Lucida Sans Unicode"/>
              </a:rPr>
              <a:t>su </a:t>
            </a:r>
            <a:r>
              <a:rPr b="0" i="1" lang="en-GB" sz="2800" spc="-1" strike="noStrike">
                <a:solidFill>
                  <a:srgbClr val="000000"/>
                </a:solidFill>
                <a:latin typeface="Arial"/>
                <a:ea typeface="Lucida Sans Unicode"/>
              </a:rPr>
              <a:t>New Model Army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Lucida Sans Unicode"/>
              </a:rPr>
              <a:t> derrotan/ejecutan al rey, dictadura 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98" name="Text Box 8"/>
          <p:cNvSpPr/>
          <p:nvPr/>
        </p:nvSpPr>
        <p:spPr>
          <a:xfrm>
            <a:off x="380880" y="4487760"/>
            <a:ext cx="5637960" cy="179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spAutoFit/>
          </a:bodyPr>
          <a:p>
            <a:pPr>
              <a:lnSpc>
                <a:spcPct val="100000"/>
              </a:lnSpc>
              <a:spcBef>
                <a:spcPts val="1749"/>
              </a:spcBef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1" lang="en-GB" sz="2800" spc="-1" strike="noStrike">
                <a:solidFill>
                  <a:srgbClr val="000000"/>
                </a:solidFill>
                <a:latin typeface="Arial"/>
                <a:ea typeface="Lucida Sans Unicode"/>
              </a:rPr>
              <a:t>1685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Lucida Sans Unicode"/>
              </a:rPr>
              <a:t>: </a:t>
            </a:r>
            <a:r>
              <a:rPr b="0" i="1" lang="en-GB" sz="2800" spc="-1" strike="noStrike">
                <a:solidFill>
                  <a:srgbClr val="000000"/>
                </a:solidFill>
                <a:latin typeface="Arial"/>
                <a:ea typeface="Lucida Sans Unicode"/>
              </a:rPr>
              <a:t>Glorious Revolution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Lucida Sans Unicode"/>
              </a:rPr>
              <a:t> = monarquía constitucional, </a:t>
            </a:r>
            <a:br>
              <a:rPr sz="2800"/>
            </a:b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Lucida Sans Unicode"/>
              </a:rPr>
              <a:t>Corona pierde sus facultades paulatinamente  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18" dur="indefinite" restart="never" nodeType="tmRoot">
          <p:childTnLst>
            <p:seq>
              <p:cTn id="119" dur="indefinite" nodeType="mainSeq">
                <p:childTnLst>
                  <p:par>
                    <p:cTn id="120" nodeType="clickEffect" fill="hold">
                      <p:stCondLst>
                        <p:cond delay="indefinite"/>
                      </p:stCondLst>
                      <p:childTnLst>
                        <p:par>
                          <p:cTn id="121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122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nodeType="afterEffect" fill="hold">
                            <p:stCondLst>
                              <p:cond delay="500"/>
                            </p:stCondLst>
                            <p:childTnLst>
                              <p:par>
                                <p:cTn id="125" nodeType="after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nodeType="clickEffect" fill="hold">
                      <p:stCondLst>
                        <p:cond delay="indefinite"/>
                      </p:stCondLst>
                      <p:childTnLst>
                        <p:par>
                          <p:cTn id="128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12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9" name="Group 1"/>
          <p:cNvGrpSpPr/>
          <p:nvPr/>
        </p:nvGrpSpPr>
        <p:grpSpPr>
          <a:xfrm>
            <a:off x="457200" y="3848040"/>
            <a:ext cx="8000280" cy="2894760"/>
            <a:chOff x="457200" y="3848040"/>
            <a:chExt cx="8000280" cy="2894760"/>
          </a:xfrm>
        </p:grpSpPr>
        <p:grpSp>
          <p:nvGrpSpPr>
            <p:cNvPr id="200" name="Group 2"/>
            <p:cNvGrpSpPr/>
            <p:nvPr/>
          </p:nvGrpSpPr>
          <p:grpSpPr>
            <a:xfrm>
              <a:off x="6172200" y="3848040"/>
              <a:ext cx="2285280" cy="2894760"/>
              <a:chOff x="6172200" y="3848040"/>
              <a:chExt cx="2285280" cy="2894760"/>
            </a:xfrm>
          </p:grpSpPr>
          <p:sp>
            <p:nvSpPr>
              <p:cNvPr id="201" name="Rectangle 3"/>
              <p:cNvSpPr/>
              <p:nvPr/>
            </p:nvSpPr>
            <p:spPr>
              <a:xfrm>
                <a:off x="6172200" y="3848040"/>
                <a:ext cx="2285280" cy="2894760"/>
              </a:xfrm>
              <a:prstGeom prst="rect">
                <a:avLst/>
              </a:prstGeom>
              <a:solidFill>
                <a:srgbClr val="990000"/>
              </a:solidFill>
              <a:ln w="9525">
                <a:noFill/>
              </a:ln>
              <a:effectLst>
                <a:outerShdw algn="ctr" dir="2700000" dist="107932" rotWithShape="0">
                  <a:srgbClr val="808080"/>
                </a:outerShdw>
              </a:effectLst>
            </p:spPr>
            <p:style>
              <a:lnRef idx="0"/>
              <a:fillRef idx="0"/>
              <a:effectRef idx="0"/>
              <a:fontRef idx="minor"/>
            </p:style>
          </p:sp>
          <p:pic>
            <p:nvPicPr>
              <p:cNvPr id="202" name="Picture 4" descr=""/>
              <p:cNvPicPr/>
              <p:nvPr/>
            </p:nvPicPr>
            <p:blipFill>
              <a:blip r:embed="rId1"/>
              <a:stretch/>
            </p:blipFill>
            <p:spPr>
              <a:xfrm>
                <a:off x="6486480" y="3976560"/>
                <a:ext cx="1656720" cy="2028240"/>
              </a:xfrm>
              <a:prstGeom prst="rect">
                <a:avLst/>
              </a:prstGeom>
              <a:ln w="0">
                <a:noFill/>
              </a:ln>
            </p:spPr>
          </p:pic>
          <p:sp>
            <p:nvSpPr>
              <p:cNvPr id="203" name="Text Box 5"/>
              <p:cNvSpPr/>
              <p:nvPr/>
            </p:nvSpPr>
            <p:spPr>
              <a:xfrm>
                <a:off x="6324480" y="5981760"/>
                <a:ext cx="1980360" cy="70308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6800" bIns="46800" anchor="t">
                <a:spAutoFit/>
              </a:bodyPr>
              <a:p>
                <a:pPr algn="ctr">
                  <a:lnSpc>
                    <a:spcPct val="100000"/>
                  </a:lnSpc>
                  <a:spcBef>
                    <a:spcPts val="1250"/>
                  </a:spcBef>
                  <a:buNone/>
                  <a:tabLst>
                    <a:tab algn="l" pos="0"/>
                    <a:tab algn="l" pos="914400"/>
                    <a:tab algn="l" pos="1828800"/>
                    <a:tab algn="l" pos="2743200"/>
                    <a:tab algn="l" pos="3657600"/>
                    <a:tab algn="l" pos="4572000"/>
                    <a:tab algn="l" pos="5486400"/>
                    <a:tab algn="l" pos="6400800"/>
                    <a:tab algn="l" pos="7315200"/>
                    <a:tab algn="l" pos="8229600"/>
                    <a:tab algn="l" pos="9144000"/>
                    <a:tab algn="l" pos="10058400"/>
                  </a:tabLst>
                </a:pPr>
                <a:r>
                  <a:rPr b="0" lang="en-GB" sz="2000" spc="-1" strike="noStrike">
                    <a:solidFill>
                      <a:srgbClr val="000000"/>
                    </a:solidFill>
                    <a:latin typeface="Arial"/>
                    <a:ea typeface="Lucida Sans Unicode"/>
                  </a:rPr>
                  <a:t>Anne of Stuart</a:t>
                </a:r>
                <a:br>
                  <a:rPr sz="2000"/>
                </a:br>
                <a:r>
                  <a:rPr b="0" lang="en-GB" sz="2000" spc="-1" strike="noStrike">
                    <a:solidFill>
                      <a:srgbClr val="000000"/>
                    </a:solidFill>
                    <a:latin typeface="Arial"/>
                    <a:ea typeface="Lucida Sans Unicode"/>
                  </a:rPr>
                  <a:t>(1702-14)</a:t>
                </a:r>
                <a:r>
                  <a:rPr b="0" lang="en-GB" sz="2000" spc="-1" strike="noStrike">
                    <a:solidFill>
                      <a:srgbClr val="000000"/>
                    </a:solidFill>
                    <a:latin typeface="Arial"/>
                    <a:ea typeface="Lucida Sans Unicode"/>
                  </a:rPr>
                  <a:t>‏</a:t>
                </a:r>
                <a:endParaRPr b="0" lang="en-US" sz="2000" spc="-1" strike="noStrike">
                  <a:latin typeface="Arial"/>
                </a:endParaRPr>
              </a:p>
            </p:txBody>
          </p:sp>
        </p:grpSp>
        <p:sp>
          <p:nvSpPr>
            <p:cNvPr id="204" name="Text Box 6"/>
            <p:cNvSpPr/>
            <p:nvPr/>
          </p:nvSpPr>
          <p:spPr>
            <a:xfrm>
              <a:off x="457200" y="4172040"/>
              <a:ext cx="5637960" cy="24483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6800" bIns="46800" anchor="t">
              <a:spAutoFit/>
            </a:bodyPr>
            <a:p>
              <a:pPr>
                <a:lnSpc>
                  <a:spcPct val="100000"/>
                </a:lnSpc>
                <a:spcBef>
                  <a:spcPts val="1749"/>
                </a:spcBef>
                <a:buNone/>
                <a:tabLst>
                  <a:tab algn="l" pos="0"/>
                  <a:tab algn="l" pos="914400"/>
                  <a:tab algn="l" pos="1828800"/>
                  <a:tab algn="l" pos="2743200"/>
                  <a:tab algn="l" pos="3657600"/>
                  <a:tab algn="l" pos="4572000"/>
                  <a:tab algn="l" pos="5486400"/>
                  <a:tab algn="l" pos="6400800"/>
                  <a:tab algn="l" pos="7315200"/>
                  <a:tab algn="l" pos="8229600"/>
                  <a:tab algn="l" pos="9144000"/>
                  <a:tab algn="l" pos="10058400"/>
                </a:tabLst>
              </a:pPr>
              <a:r>
                <a:rPr b="1" lang="en-GB" sz="2800" spc="-1" strike="noStrike">
                  <a:solidFill>
                    <a:srgbClr val="000000"/>
                  </a:solidFill>
                  <a:latin typeface="Arial"/>
                  <a:ea typeface="Lucida Sans Unicode"/>
                </a:rPr>
                <a:t>1707</a:t>
              </a:r>
              <a:r>
                <a:rPr b="0" lang="en-GB" sz="2800" spc="-1" strike="noStrike">
                  <a:solidFill>
                    <a:srgbClr val="000000"/>
                  </a:solidFill>
                  <a:latin typeface="Arial"/>
                  <a:ea typeface="Lucida Sans Unicode"/>
                </a:rPr>
                <a:t>: Ana de Estuardo vetó un </a:t>
              </a:r>
              <a:r>
                <a:rPr b="0" i="1" lang="en-GB" sz="2800" spc="-1" strike="noStrike">
                  <a:solidFill>
                    <a:srgbClr val="000000"/>
                  </a:solidFill>
                  <a:latin typeface="Arial"/>
                  <a:ea typeface="Lucida Sans Unicode"/>
                </a:rPr>
                <a:t>Act of Parliament</a:t>
              </a:r>
              <a:r>
                <a:rPr b="0" lang="en-GB" sz="2800" spc="-1" strike="noStrike">
                  <a:solidFill>
                    <a:srgbClr val="000000"/>
                  </a:solidFill>
                  <a:latin typeface="Arial"/>
                  <a:ea typeface="Lucida Sans Unicode"/>
                </a:rPr>
                <a:t> por última ocasión -&gt; los poderes se </a:t>
              </a:r>
              <a:r>
                <a:rPr b="1" lang="en-GB" sz="2800" spc="-1" strike="noStrike">
                  <a:solidFill>
                    <a:srgbClr val="000000"/>
                  </a:solidFill>
                  <a:latin typeface="Arial"/>
                  <a:ea typeface="Lucida Sans Unicode"/>
                </a:rPr>
                <a:t>fusionan</a:t>
              </a:r>
              <a:r>
                <a:rPr b="0" lang="en-GB" sz="2800" spc="-1" strike="noStrike">
                  <a:solidFill>
                    <a:srgbClr val="000000"/>
                  </a:solidFill>
                  <a:latin typeface="Arial"/>
                  <a:ea typeface="Lucida Sans Unicode"/>
                </a:rPr>
                <a:t> en el Parlamento</a:t>
              </a:r>
              <a:endParaRPr b="0" lang="en-US" sz="2800" spc="-1" strike="noStrike">
                <a:latin typeface="Arial"/>
              </a:endParaRPr>
            </a:p>
            <a:p>
              <a:pPr>
                <a:lnSpc>
                  <a:spcPct val="100000"/>
                </a:lnSpc>
                <a:spcBef>
                  <a:spcPts val="1749"/>
                </a:spcBef>
                <a:buNone/>
                <a:tabLst>
                  <a:tab algn="l" pos="0"/>
                  <a:tab algn="l" pos="914400"/>
                  <a:tab algn="l" pos="1828800"/>
                  <a:tab algn="l" pos="2743200"/>
                  <a:tab algn="l" pos="3657600"/>
                  <a:tab algn="l" pos="4572000"/>
                  <a:tab algn="l" pos="5486400"/>
                  <a:tab algn="l" pos="6400800"/>
                  <a:tab algn="l" pos="7315200"/>
                  <a:tab algn="l" pos="8229600"/>
                  <a:tab algn="l" pos="9144000"/>
                  <a:tab algn="l" pos="10058400"/>
                </a:tabLst>
              </a:pPr>
              <a:r>
                <a:rPr b="0" lang="en-GB" sz="2800" spc="-1" strike="noStrike">
                  <a:solidFill>
                    <a:srgbClr val="000000"/>
                  </a:solidFill>
                  <a:latin typeface="Arial"/>
                  <a:ea typeface="Lucida Sans Unicode"/>
                </a:rPr>
                <a:t>Regímenes presidenciales</a:t>
              </a:r>
              <a:endParaRPr b="0" lang="en-US" sz="2800" spc="-1" strike="noStrike">
                <a:latin typeface="Arial"/>
              </a:endParaRPr>
            </a:p>
          </p:txBody>
        </p:sp>
      </p:grpSp>
      <p:sp>
        <p:nvSpPr>
          <p:cNvPr id="205" name="Text Box 7"/>
          <p:cNvSpPr/>
          <p:nvPr/>
        </p:nvSpPr>
        <p:spPr>
          <a:xfrm>
            <a:off x="533520" y="304920"/>
            <a:ext cx="8152560" cy="580680"/>
          </a:xfrm>
          <a:prstGeom prst="rect">
            <a:avLst/>
          </a:prstGeom>
          <a:solidFill>
            <a:srgbClr val="b2b2b2"/>
          </a:solidFill>
          <a:ln w="9525">
            <a:noFill/>
          </a:ln>
          <a:effectLst>
            <a:outerShdw algn="ctr" dir="2700000" dist="107932" rotWithShape="0">
              <a:srgbClr val="808080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spAutoFit/>
          </a:bodyPr>
          <a:p>
            <a:pPr algn="ctr">
              <a:lnSpc>
                <a:spcPct val="100000"/>
              </a:lnSpc>
              <a:spcBef>
                <a:spcPts val="2001"/>
              </a:spcBef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Lucida Sans Unicode"/>
              </a:rPr>
              <a:t>Separación de poderes anulada en GB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06" name="Text Box 8"/>
          <p:cNvSpPr/>
          <p:nvPr/>
        </p:nvSpPr>
        <p:spPr>
          <a:xfrm>
            <a:off x="380880" y="1143000"/>
            <a:ext cx="8533800" cy="51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spAutoFit/>
          </a:bodyPr>
          <a:p>
            <a:pPr>
              <a:lnSpc>
                <a:spcPct val="100000"/>
              </a:lnSpc>
              <a:spcBef>
                <a:spcPts val="1749"/>
              </a:spcBef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Lucida Sans Unicode"/>
              </a:rPr>
              <a:t>Corona tiene </a:t>
            </a:r>
            <a:r>
              <a:rPr b="1" lang="en-GB" sz="2800" spc="-1" strike="noStrike">
                <a:solidFill>
                  <a:srgbClr val="000000"/>
                </a:solidFill>
                <a:latin typeface="Arial"/>
                <a:ea typeface="Lucida Sans Unicode"/>
              </a:rPr>
              <a:t>poder de veto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Lucida Sans Unicode"/>
              </a:rPr>
              <a:t> formal sobre legislación </a:t>
            </a:r>
            <a:endParaRPr b="0" lang="en-US" sz="2800" spc="-1" strike="noStrike">
              <a:latin typeface="Arial"/>
            </a:endParaRPr>
          </a:p>
        </p:txBody>
      </p:sp>
      <p:grpSp>
        <p:nvGrpSpPr>
          <p:cNvPr id="207" name="Group 34"/>
          <p:cNvGrpSpPr/>
          <p:nvPr/>
        </p:nvGrpSpPr>
        <p:grpSpPr>
          <a:xfrm>
            <a:off x="762120" y="1676520"/>
            <a:ext cx="6552360" cy="2056680"/>
            <a:chOff x="762120" y="1676520"/>
            <a:chExt cx="6552360" cy="2056680"/>
          </a:xfrm>
        </p:grpSpPr>
        <p:sp>
          <p:nvSpPr>
            <p:cNvPr id="208" name="Rectangle 10"/>
            <p:cNvSpPr/>
            <p:nvPr/>
          </p:nvSpPr>
          <p:spPr>
            <a:xfrm>
              <a:off x="762120" y="1676520"/>
              <a:ext cx="6552360" cy="2056680"/>
            </a:xfrm>
            <a:prstGeom prst="rect">
              <a:avLst/>
            </a:prstGeom>
            <a:solidFill>
              <a:srgbClr val="b2b2b2"/>
            </a:solidFill>
            <a:ln w="9525">
              <a:noFill/>
            </a:ln>
            <a:effectLst>
              <a:outerShdw algn="ctr" dir="2700000" dist="107932" rotWithShape="0">
                <a:srgbClr val="808080"/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209" name="Text Box 11"/>
            <p:cNvSpPr/>
            <p:nvPr/>
          </p:nvSpPr>
          <p:spPr>
            <a:xfrm>
              <a:off x="838080" y="2666880"/>
              <a:ext cx="1904400" cy="4590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6800" bIns="46800" anchor="t">
              <a:spAutoFit/>
            </a:bodyPr>
            <a:p>
              <a:pPr algn="ctr">
                <a:lnSpc>
                  <a:spcPct val="100000"/>
                </a:lnSpc>
                <a:spcBef>
                  <a:spcPts val="1500"/>
                </a:spcBef>
                <a:buNone/>
                <a:tabLst>
                  <a:tab algn="l" pos="0"/>
                  <a:tab algn="l" pos="914400"/>
                  <a:tab algn="l" pos="1828800"/>
                  <a:tab algn="l" pos="2743200"/>
                  <a:tab algn="l" pos="3657600"/>
                  <a:tab algn="l" pos="4572000"/>
                  <a:tab algn="l" pos="5486400"/>
                  <a:tab algn="l" pos="6400800"/>
                  <a:tab algn="l" pos="7315200"/>
                  <a:tab algn="l" pos="8229600"/>
                  <a:tab algn="l" pos="9144000"/>
                  <a:tab algn="l" pos="10058400"/>
                </a:tabLst>
              </a:pPr>
              <a:r>
                <a:rPr b="0" lang="en-GB" sz="2400" spc="-1" strike="noStrike">
                  <a:solidFill>
                    <a:srgbClr val="ffffff"/>
                  </a:solidFill>
                  <a:latin typeface="Arial"/>
                  <a:ea typeface="Lucida Sans Unicode"/>
                </a:rPr>
                <a:t>Parliament</a:t>
              </a:r>
              <a:endParaRPr b="0" lang="en-US" sz="2400" spc="-1" strike="noStrike">
                <a:latin typeface="Arial"/>
              </a:endParaRPr>
            </a:p>
          </p:txBody>
        </p:sp>
        <p:grpSp>
          <p:nvGrpSpPr>
            <p:cNvPr id="210" name="Group 12"/>
            <p:cNvGrpSpPr/>
            <p:nvPr/>
          </p:nvGrpSpPr>
          <p:grpSpPr>
            <a:xfrm>
              <a:off x="3809880" y="1828800"/>
              <a:ext cx="647280" cy="646920"/>
              <a:chOff x="3809880" y="1828800"/>
              <a:chExt cx="647280" cy="646920"/>
            </a:xfrm>
          </p:grpSpPr>
          <p:sp>
            <p:nvSpPr>
              <p:cNvPr id="211" name="AutoShape 13"/>
              <p:cNvSpPr/>
              <p:nvPr/>
            </p:nvSpPr>
            <p:spPr>
              <a:xfrm>
                <a:off x="4071960" y="1892160"/>
                <a:ext cx="116640" cy="524880"/>
              </a:xfrm>
              <a:prstGeom prst="triangle">
                <a:avLst>
                  <a:gd name="adj" fmla="val 50000"/>
                </a:avLst>
              </a:prstGeom>
              <a:solidFill>
                <a:srgbClr val="ffff66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12" name="AutoShape 14"/>
              <p:cNvSpPr/>
              <p:nvPr/>
            </p:nvSpPr>
            <p:spPr>
              <a:xfrm>
                <a:off x="4189320" y="1892160"/>
                <a:ext cx="115200" cy="524880"/>
              </a:xfrm>
              <a:prstGeom prst="triangle">
                <a:avLst>
                  <a:gd name="adj" fmla="val 96875"/>
                </a:avLst>
              </a:prstGeom>
              <a:solidFill>
                <a:srgbClr val="ffff66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13" name="AutoShape 15"/>
              <p:cNvSpPr/>
              <p:nvPr/>
            </p:nvSpPr>
            <p:spPr>
              <a:xfrm>
                <a:off x="4307040" y="1892160"/>
                <a:ext cx="115200" cy="524880"/>
              </a:xfrm>
              <a:prstGeom prst="triangle">
                <a:avLst>
                  <a:gd name="adj" fmla="val 100000"/>
                </a:avLst>
              </a:prstGeom>
              <a:solidFill>
                <a:srgbClr val="ffff66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14" name="AutoShape 16"/>
              <p:cNvSpPr/>
              <p:nvPr/>
            </p:nvSpPr>
            <p:spPr>
              <a:xfrm flipH="1">
                <a:off x="3837960" y="1892160"/>
                <a:ext cx="115200" cy="524880"/>
              </a:xfrm>
              <a:prstGeom prst="triangle">
                <a:avLst>
                  <a:gd name="adj" fmla="val 96875"/>
                </a:avLst>
              </a:prstGeom>
              <a:solidFill>
                <a:srgbClr val="ffff66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15" name="AutoShape 17"/>
              <p:cNvSpPr/>
              <p:nvPr/>
            </p:nvSpPr>
            <p:spPr>
              <a:xfrm flipH="1">
                <a:off x="3955320" y="1892160"/>
                <a:ext cx="115200" cy="524880"/>
              </a:xfrm>
              <a:prstGeom prst="triangle">
                <a:avLst>
                  <a:gd name="adj" fmla="val 100000"/>
                </a:avLst>
              </a:prstGeom>
              <a:solidFill>
                <a:srgbClr val="ffff66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16" name="Rectangle 18"/>
              <p:cNvSpPr/>
              <p:nvPr/>
            </p:nvSpPr>
            <p:spPr>
              <a:xfrm>
                <a:off x="3814920" y="2417760"/>
                <a:ext cx="642240" cy="57960"/>
              </a:xfrm>
              <a:prstGeom prst="rect">
                <a:avLst/>
              </a:prstGeom>
              <a:solidFill>
                <a:srgbClr val="ffff66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17" name="Oval 19"/>
              <p:cNvSpPr/>
              <p:nvPr/>
            </p:nvSpPr>
            <p:spPr>
              <a:xfrm>
                <a:off x="3809880" y="1828800"/>
                <a:ext cx="57960" cy="57960"/>
              </a:xfrm>
              <a:prstGeom prst="ellipse">
                <a:avLst/>
              </a:prstGeom>
              <a:solidFill>
                <a:srgbClr val="ffff66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18" name="Oval 20"/>
              <p:cNvSpPr/>
              <p:nvPr/>
            </p:nvSpPr>
            <p:spPr>
              <a:xfrm>
                <a:off x="3925800" y="1833480"/>
                <a:ext cx="57960" cy="57960"/>
              </a:xfrm>
              <a:prstGeom prst="ellipse">
                <a:avLst/>
              </a:prstGeom>
              <a:solidFill>
                <a:srgbClr val="ffff66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19" name="Oval 21"/>
              <p:cNvSpPr/>
              <p:nvPr/>
            </p:nvSpPr>
            <p:spPr>
              <a:xfrm>
                <a:off x="4102200" y="1833480"/>
                <a:ext cx="57960" cy="57960"/>
              </a:xfrm>
              <a:prstGeom prst="ellipse">
                <a:avLst/>
              </a:prstGeom>
              <a:solidFill>
                <a:srgbClr val="ffff66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20" name="Oval 22"/>
              <p:cNvSpPr/>
              <p:nvPr/>
            </p:nvSpPr>
            <p:spPr>
              <a:xfrm>
                <a:off x="4267080" y="1833480"/>
                <a:ext cx="57960" cy="57960"/>
              </a:xfrm>
              <a:prstGeom prst="ellipse">
                <a:avLst/>
              </a:prstGeom>
              <a:solidFill>
                <a:srgbClr val="ffff66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21" name="Oval 23"/>
              <p:cNvSpPr/>
              <p:nvPr/>
            </p:nvSpPr>
            <p:spPr>
              <a:xfrm>
                <a:off x="4394160" y="1833480"/>
                <a:ext cx="57960" cy="57960"/>
              </a:xfrm>
              <a:prstGeom prst="ellipse">
                <a:avLst/>
              </a:prstGeom>
              <a:solidFill>
                <a:srgbClr val="ffff66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222" name="Text Box 24"/>
            <p:cNvSpPr/>
            <p:nvPr/>
          </p:nvSpPr>
          <p:spPr>
            <a:xfrm>
              <a:off x="5410080" y="2454120"/>
              <a:ext cx="1904400" cy="8247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6800" bIns="46800" anchor="t">
              <a:spAutoFit/>
            </a:bodyPr>
            <a:p>
              <a:pPr algn="ctr">
                <a:lnSpc>
                  <a:spcPct val="100000"/>
                </a:lnSpc>
                <a:spcBef>
                  <a:spcPts val="1500"/>
                </a:spcBef>
                <a:buNone/>
                <a:tabLst>
                  <a:tab algn="l" pos="0"/>
                  <a:tab algn="l" pos="914400"/>
                  <a:tab algn="l" pos="1828800"/>
                  <a:tab algn="l" pos="2743200"/>
                  <a:tab algn="l" pos="3657600"/>
                  <a:tab algn="l" pos="4572000"/>
                  <a:tab algn="l" pos="5486400"/>
                  <a:tab algn="l" pos="6400800"/>
                  <a:tab algn="l" pos="7315200"/>
                  <a:tab algn="l" pos="8229600"/>
                  <a:tab algn="l" pos="9144000"/>
                  <a:tab algn="l" pos="10058400"/>
                </a:tabLst>
              </a:pPr>
              <a:r>
                <a:rPr b="0" lang="en-GB" sz="2400" spc="-1" strike="noStrike">
                  <a:solidFill>
                    <a:srgbClr val="ffffff"/>
                  </a:solidFill>
                  <a:latin typeface="Arial"/>
                  <a:ea typeface="Lucida Sans Unicode"/>
                </a:rPr>
                <a:t>Nueva </a:t>
              </a:r>
              <a:br>
                <a:rPr sz="2400"/>
              </a:br>
              <a:r>
                <a:rPr b="0" lang="en-GB" sz="2400" spc="-1" strike="noStrike">
                  <a:solidFill>
                    <a:srgbClr val="ffffff"/>
                  </a:solidFill>
                  <a:latin typeface="Arial"/>
                  <a:ea typeface="Lucida Sans Unicode"/>
                </a:rPr>
                <a:t>ley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223" name="Text Box 25"/>
            <p:cNvSpPr/>
            <p:nvPr/>
          </p:nvSpPr>
          <p:spPr>
            <a:xfrm>
              <a:off x="2476440" y="2190600"/>
              <a:ext cx="1142280" cy="4590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6800" bIns="46800" anchor="t">
              <a:spAutoFit/>
            </a:bodyPr>
            <a:p>
              <a:pPr algn="ctr">
                <a:lnSpc>
                  <a:spcPct val="100000"/>
                </a:lnSpc>
                <a:spcBef>
                  <a:spcPts val="1500"/>
                </a:spcBef>
                <a:buNone/>
                <a:tabLst>
                  <a:tab algn="l" pos="0"/>
                  <a:tab algn="l" pos="914400"/>
                  <a:tab algn="l" pos="1828800"/>
                  <a:tab algn="l" pos="2743200"/>
                  <a:tab algn="l" pos="3657600"/>
                  <a:tab algn="l" pos="4572000"/>
                  <a:tab algn="l" pos="5486400"/>
                  <a:tab algn="l" pos="6400800"/>
                  <a:tab algn="l" pos="7315200"/>
                  <a:tab algn="l" pos="8229600"/>
                  <a:tab algn="l" pos="9144000"/>
                  <a:tab algn="l" pos="10058400"/>
                </a:tabLst>
              </a:pPr>
              <a:r>
                <a:rPr b="0" lang="en-GB" sz="2400" spc="-1" strike="noStrike">
                  <a:solidFill>
                    <a:srgbClr val="ffffff"/>
                  </a:solidFill>
                  <a:latin typeface="Garamond"/>
                  <a:ea typeface="Lucida Sans Unicode"/>
                </a:rPr>
                <a:t>“</a:t>
              </a:r>
              <a:r>
                <a:rPr b="0" lang="en-GB" sz="2400" spc="-1" strike="noStrike">
                  <a:solidFill>
                    <a:srgbClr val="ffffff"/>
                  </a:solidFill>
                  <a:latin typeface="Garamond"/>
                  <a:ea typeface="Lucida Sans Unicode"/>
                </a:rPr>
                <a:t>Act”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224" name="Text Box 26"/>
            <p:cNvSpPr/>
            <p:nvPr/>
          </p:nvSpPr>
          <p:spPr>
            <a:xfrm>
              <a:off x="4724280" y="2133720"/>
              <a:ext cx="1294560" cy="4284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6800" bIns="46800" anchor="t">
              <a:spAutoFit/>
            </a:bodyPr>
            <a:p>
              <a:pPr algn="ctr">
                <a:lnSpc>
                  <a:spcPct val="100000"/>
                </a:lnSpc>
                <a:spcBef>
                  <a:spcPts val="1375"/>
                </a:spcBef>
                <a:buNone/>
                <a:tabLst>
                  <a:tab algn="l" pos="0"/>
                  <a:tab algn="l" pos="914400"/>
                  <a:tab algn="l" pos="1828800"/>
                  <a:tab algn="l" pos="2743200"/>
                  <a:tab algn="l" pos="3657600"/>
                  <a:tab algn="l" pos="4572000"/>
                  <a:tab algn="l" pos="5486400"/>
                  <a:tab algn="l" pos="6400800"/>
                  <a:tab algn="l" pos="7315200"/>
                  <a:tab algn="l" pos="8229600"/>
                  <a:tab algn="l" pos="9144000"/>
                  <a:tab algn="l" pos="10058400"/>
                </a:tabLst>
              </a:pPr>
              <a:r>
                <a:rPr b="0" lang="en-GB" sz="2200" spc="-1" strike="noStrike">
                  <a:solidFill>
                    <a:srgbClr val="ffffff"/>
                  </a:solidFill>
                  <a:latin typeface="Garamond"/>
                  <a:ea typeface="Lucida Sans Unicode"/>
                </a:rPr>
                <a:t>OK</a:t>
              </a:r>
              <a:endParaRPr b="0" lang="en-US" sz="2200" spc="-1" strike="noStrike">
                <a:latin typeface="Arial"/>
              </a:endParaRPr>
            </a:p>
          </p:txBody>
        </p:sp>
        <p:sp>
          <p:nvSpPr>
            <p:cNvPr id="225" name="Line 27"/>
            <p:cNvSpPr/>
            <p:nvPr/>
          </p:nvSpPr>
          <p:spPr>
            <a:xfrm flipV="1">
              <a:off x="2666880" y="2512800"/>
              <a:ext cx="990720" cy="384120"/>
            </a:xfrm>
            <a:prstGeom prst="line">
              <a:avLst/>
            </a:prstGeom>
            <a:ln w="28440">
              <a:solidFill>
                <a:srgbClr val="ffffff"/>
              </a:solidFill>
              <a:miter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6" name="Line 28"/>
            <p:cNvSpPr/>
            <p:nvPr/>
          </p:nvSpPr>
          <p:spPr>
            <a:xfrm>
              <a:off x="4647960" y="2514600"/>
              <a:ext cx="990720" cy="380880"/>
            </a:xfrm>
            <a:prstGeom prst="line">
              <a:avLst/>
            </a:prstGeom>
            <a:ln w="28440">
              <a:solidFill>
                <a:srgbClr val="ffffff"/>
              </a:solidFill>
              <a:miter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7" name="Line 31"/>
            <p:cNvSpPr/>
            <p:nvPr/>
          </p:nvSpPr>
          <p:spPr>
            <a:xfrm>
              <a:off x="4114800" y="2590560"/>
              <a:ext cx="360" cy="533520"/>
            </a:xfrm>
            <a:prstGeom prst="line">
              <a:avLst/>
            </a:prstGeom>
            <a:ln w="28575">
              <a:solidFill>
                <a:srgbClr val="ffffff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8" name="Text Box 32"/>
            <p:cNvSpPr/>
            <p:nvPr/>
          </p:nvSpPr>
          <p:spPr>
            <a:xfrm>
              <a:off x="4267080" y="2593800"/>
              <a:ext cx="685080" cy="4370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95000"/>
                </a:lnSpc>
                <a:spcBef>
                  <a:spcPts val="1199"/>
                </a:spcBef>
                <a:buNone/>
              </a:pPr>
              <a:r>
                <a:rPr b="0" lang="es-MX" sz="2400" spc="-1" strike="noStrike">
                  <a:solidFill>
                    <a:srgbClr val="ffffff"/>
                  </a:solidFill>
                  <a:latin typeface="Garamond"/>
                  <a:ea typeface="Lucida Sans Unicode"/>
                </a:rPr>
                <a:t>no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229" name="Text Box 33"/>
            <p:cNvSpPr/>
            <p:nvPr/>
          </p:nvSpPr>
          <p:spPr>
            <a:xfrm>
              <a:off x="3171960" y="3124080"/>
              <a:ext cx="1904400" cy="4590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6800" bIns="46800" anchor="t">
              <a:spAutoFit/>
            </a:bodyPr>
            <a:p>
              <a:pPr algn="ctr">
                <a:lnSpc>
                  <a:spcPct val="100000"/>
                </a:lnSpc>
                <a:spcBef>
                  <a:spcPts val="1500"/>
                </a:spcBef>
                <a:buNone/>
                <a:tabLst>
                  <a:tab algn="l" pos="0"/>
                  <a:tab algn="l" pos="914400"/>
                  <a:tab algn="l" pos="1828800"/>
                  <a:tab algn="l" pos="2743200"/>
                  <a:tab algn="l" pos="3657600"/>
                  <a:tab algn="l" pos="4572000"/>
                  <a:tab algn="l" pos="5486400"/>
                  <a:tab algn="l" pos="6400800"/>
                  <a:tab algn="l" pos="7315200"/>
                  <a:tab algn="l" pos="8229600"/>
                  <a:tab algn="l" pos="9144000"/>
                  <a:tab algn="l" pos="10058400"/>
                </a:tabLst>
              </a:pPr>
              <a:r>
                <a:rPr b="0" lang="en-GB" sz="2400" spc="-1" strike="noStrike">
                  <a:solidFill>
                    <a:srgbClr val="ffffff"/>
                  </a:solidFill>
                  <a:latin typeface="Arial"/>
                  <a:ea typeface="Lucida Sans Unicode"/>
                </a:rPr>
                <a:t>status quo</a:t>
              </a:r>
              <a:endParaRPr b="0" lang="en-US" sz="2400" spc="-1" strike="noStrike">
                <a:latin typeface="Arial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31" dur="indefinite" restart="never" nodeType="tmRoot">
          <p:childTnLst>
            <p:seq>
              <p:cTn id="132" dur="indefinite" nodeType="mainSeq">
                <p:childTnLst>
                  <p:par>
                    <p:cTn id="133" nodeType="clickEffect" fill="hold">
                      <p:stCondLst>
                        <p:cond delay="indefinite"/>
                      </p:stCondLst>
                      <p:childTnLst>
                        <p:par>
                          <p:cTn id="134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13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Text Box 1"/>
          <p:cNvSpPr/>
          <p:nvPr/>
        </p:nvSpPr>
        <p:spPr>
          <a:xfrm>
            <a:off x="304920" y="222120"/>
            <a:ext cx="8679600" cy="580680"/>
          </a:xfrm>
          <a:prstGeom prst="rect">
            <a:avLst/>
          </a:prstGeom>
          <a:solidFill>
            <a:srgbClr val="b2b2b2"/>
          </a:solidFill>
          <a:ln w="9525">
            <a:noFill/>
          </a:ln>
          <a:effectLst>
            <a:outerShdw algn="ctr" dir="2700000" dist="107932" rotWithShape="0">
              <a:srgbClr val="808080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spAutoFit/>
          </a:bodyPr>
          <a:p>
            <a:pPr algn="ctr">
              <a:lnSpc>
                <a:spcPct val="100000"/>
              </a:lnSpc>
              <a:spcBef>
                <a:spcPts val="2001"/>
              </a:spcBef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Lucida Sans Unicode"/>
              </a:rPr>
              <a:t>El “secreto eficiente”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31" name="Text Box 2"/>
          <p:cNvSpPr/>
          <p:nvPr/>
        </p:nvSpPr>
        <p:spPr>
          <a:xfrm>
            <a:off x="609480" y="1295280"/>
            <a:ext cx="7619400" cy="94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spAutoFit/>
          </a:bodyPr>
          <a:p>
            <a:pPr>
              <a:lnSpc>
                <a:spcPct val="100000"/>
              </a:lnSpc>
              <a:spcBef>
                <a:spcPts val="1749"/>
              </a:spcBef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Lucida Sans Unicode"/>
              </a:rPr>
              <a:t>¿Qué explica la tradicional eficiencia del gobierno británico? (contraste con EE.UU.)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232" name="Text Box 2"/>
          <p:cNvSpPr/>
          <p:nvPr/>
        </p:nvSpPr>
        <p:spPr>
          <a:xfrm>
            <a:off x="611280" y="2760840"/>
            <a:ext cx="7619400" cy="2448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spAutoFit/>
          </a:bodyPr>
          <a:p>
            <a:pPr>
              <a:lnSpc>
                <a:spcPct val="100000"/>
              </a:lnSpc>
              <a:spcBef>
                <a:spcPts val="1749"/>
              </a:spcBef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Lucida Sans Unicode"/>
              </a:rPr>
              <a:t>Cox: “</a:t>
            </a:r>
            <a:r>
              <a:rPr b="0" i="1" lang="en-GB" sz="2800" spc="-1" strike="noStrike">
                <a:solidFill>
                  <a:srgbClr val="000000"/>
                </a:solidFill>
                <a:latin typeface="Arial"/>
                <a:ea typeface="Lucida Sans Unicode"/>
              </a:rPr>
              <a:t>a Cabinet with not only executive but also legislative predominance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Lucida Sans Unicode"/>
              </a:rPr>
              <a:t>”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749"/>
              </a:spcBef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Lucida Sans Unicode"/>
              </a:rPr>
              <a:t>--&gt; Elecciones parlamentarias son, de facto, las de un colegio electoral que selecciona al gobierno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233" name="Text Box 2"/>
          <p:cNvSpPr/>
          <p:nvPr/>
        </p:nvSpPr>
        <p:spPr>
          <a:xfrm>
            <a:off x="611280" y="5516640"/>
            <a:ext cx="7619400" cy="94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spAutoFit/>
          </a:bodyPr>
          <a:p>
            <a:pPr>
              <a:lnSpc>
                <a:spcPct val="100000"/>
              </a:lnSpc>
              <a:spcBef>
                <a:spcPts val="1749"/>
              </a:spcBef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Lucida Sans Unicode"/>
              </a:rPr>
              <a:t>(2019 más bien evidenció secreto ineficiente…)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37" dur="indefinite" restart="never" nodeType="tmRoot">
          <p:childTnLst>
            <p:seq>
              <p:cTn id="138" dur="indefinite" nodeType="mainSeq">
                <p:childTnLst>
                  <p:par>
                    <p:cTn id="139" nodeType="clickEffect" fill="hold">
                      <p:stCondLst>
                        <p:cond delay="indefinite"/>
                      </p:stCondLst>
                      <p:childTnLst>
                        <p:par>
                          <p:cTn id="140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14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nodeType="clickEffect" fill="hold">
                      <p:stCondLst>
                        <p:cond delay="indefinite"/>
                      </p:stCondLst>
                      <p:childTnLst>
                        <p:par>
                          <p:cTn id="144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14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Picture 3" descr=""/>
          <p:cNvPicPr/>
          <p:nvPr/>
        </p:nvPicPr>
        <p:blipFill>
          <a:blip r:embed="rId1"/>
          <a:stretch/>
        </p:blipFill>
        <p:spPr>
          <a:xfrm>
            <a:off x="914400" y="249120"/>
            <a:ext cx="7314480" cy="6358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1 Imagen" descr=""/>
          <p:cNvPicPr/>
          <p:nvPr/>
        </p:nvPicPr>
        <p:blipFill>
          <a:blip r:embed="rId1"/>
          <a:stretch/>
        </p:blipFill>
        <p:spPr>
          <a:xfrm>
            <a:off x="209520" y="1197000"/>
            <a:ext cx="8724240" cy="5326920"/>
          </a:xfrm>
          <a:prstGeom prst="rect">
            <a:avLst/>
          </a:prstGeom>
          <a:ln w="0">
            <a:noFill/>
          </a:ln>
        </p:spPr>
      </p:pic>
      <p:sp>
        <p:nvSpPr>
          <p:cNvPr id="235" name="Text Box 1"/>
          <p:cNvSpPr/>
          <p:nvPr/>
        </p:nvSpPr>
        <p:spPr>
          <a:xfrm>
            <a:off x="304920" y="222120"/>
            <a:ext cx="8679600" cy="580680"/>
          </a:xfrm>
          <a:prstGeom prst="rect">
            <a:avLst/>
          </a:prstGeom>
          <a:solidFill>
            <a:srgbClr val="b2b2b2"/>
          </a:solidFill>
          <a:ln w="9525">
            <a:noFill/>
          </a:ln>
          <a:effectLst>
            <a:outerShdw algn="ctr" dir="2700000" dist="107932" rotWithShape="0">
              <a:srgbClr val="808080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spAutoFit/>
          </a:bodyPr>
          <a:p>
            <a:pPr algn="ctr">
              <a:lnSpc>
                <a:spcPct val="100000"/>
              </a:lnSpc>
              <a:spcBef>
                <a:spcPts val="2001"/>
              </a:spcBef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Lucida Sans Unicode"/>
              </a:rPr>
              <a:t>La (difícil) ratificación del tratado Brexit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Text Box 1"/>
          <p:cNvSpPr/>
          <p:nvPr/>
        </p:nvSpPr>
        <p:spPr>
          <a:xfrm>
            <a:off x="2889360" y="222120"/>
            <a:ext cx="3510720" cy="641880"/>
          </a:xfrm>
          <a:prstGeom prst="rect">
            <a:avLst/>
          </a:prstGeom>
          <a:solidFill>
            <a:srgbClr val="b2b2b2"/>
          </a:solidFill>
          <a:ln w="9525">
            <a:noFill/>
          </a:ln>
          <a:effectLst>
            <a:outerShdw algn="ctr" dir="2700000" dist="107932" rotWithShape="0">
              <a:srgbClr val="808080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spAutoFit/>
          </a:bodyPr>
          <a:p>
            <a:pPr algn="ctr">
              <a:lnSpc>
                <a:spcPct val="100000"/>
              </a:lnSpc>
              <a:spcBef>
                <a:spcPts val="2251"/>
              </a:spcBef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i="1" lang="en-GB" sz="3600" spc="-1" strike="noStrike">
                <a:solidFill>
                  <a:srgbClr val="000000"/>
                </a:solidFill>
                <a:latin typeface="Arial"/>
                <a:ea typeface="Lucida Sans Unicode"/>
              </a:rPr>
              <a:t>The cabinet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237" name="Text Box 2"/>
          <p:cNvSpPr/>
          <p:nvPr/>
        </p:nvSpPr>
        <p:spPr>
          <a:xfrm>
            <a:off x="457200" y="1598760"/>
            <a:ext cx="7923960" cy="222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spAutoFit/>
          </a:bodyPr>
          <a:p>
            <a:pPr>
              <a:lnSpc>
                <a:spcPct val="100000"/>
              </a:lnSpc>
              <a:spcBef>
                <a:spcPts val="1749"/>
              </a:spcBef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Lucida Sans Unicode"/>
              </a:rPr>
              <a:t>1720s: Aparece figura del </a:t>
            </a:r>
            <a:r>
              <a:rPr b="1" lang="en-GB" sz="2800" spc="-1" strike="noStrike">
                <a:solidFill>
                  <a:srgbClr val="000000"/>
                </a:solidFill>
                <a:latin typeface="Arial"/>
                <a:ea typeface="Lucida Sans Unicode"/>
              </a:rPr>
              <a:t>PM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Lucida Sans Unicode"/>
              </a:rPr>
              <a:t>, jefe del ejecutivo Era un agente de la Corona. Con el tiempo el gabinete se volvió </a:t>
            </a:r>
            <a:r>
              <a:rPr b="1" lang="en-GB" sz="2800" spc="-1" strike="noStrike">
                <a:solidFill>
                  <a:srgbClr val="000000"/>
                </a:solidFill>
                <a:latin typeface="Arial"/>
                <a:ea typeface="Lucida Sans Unicode"/>
              </a:rPr>
              <a:t>responsable sólo ante MPs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Lucida Sans Unicode"/>
              </a:rPr>
              <a:t>: norma de que el gobierno es del partido mayoritario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238" name="Text Box 3"/>
          <p:cNvSpPr/>
          <p:nvPr/>
        </p:nvSpPr>
        <p:spPr>
          <a:xfrm>
            <a:off x="685800" y="4235400"/>
            <a:ext cx="7619400" cy="1555560"/>
          </a:xfrm>
          <a:prstGeom prst="rect">
            <a:avLst/>
          </a:prstGeom>
          <a:solidFill>
            <a:srgbClr val="b2b2b2"/>
          </a:solidFill>
          <a:ln w="9525">
            <a:noFill/>
          </a:ln>
          <a:effectLst>
            <a:outerShdw algn="ctr" dir="2700000" dist="107932" rotWithShape="0">
              <a:srgbClr val="808080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spAutoFit/>
          </a:bodyPr>
          <a:p>
            <a:pPr algn="ctr">
              <a:lnSpc>
                <a:spcPct val="100000"/>
              </a:lnSpc>
              <a:spcBef>
                <a:spcPts val="2001"/>
              </a:spcBef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1" lang="en-GB" sz="3200" spc="-1" strike="noStrike">
                <a:solidFill>
                  <a:srgbClr val="ffffff"/>
                </a:solidFill>
                <a:latin typeface="Arial"/>
                <a:ea typeface="Lucida Sans Unicode"/>
              </a:rPr>
              <a:t>Quién manda en Gran Bretaña </a:t>
            </a:r>
            <a:br>
              <a:rPr sz="3200"/>
            </a:br>
            <a:r>
              <a:rPr b="1" lang="en-GB" sz="3200" spc="-1" strike="noStrike">
                <a:solidFill>
                  <a:srgbClr val="ffffff"/>
                </a:solidFill>
                <a:latin typeface="Arial"/>
                <a:ea typeface="Lucida Sans Unicode"/>
              </a:rPr>
              <a:t>¿el </a:t>
            </a:r>
            <a:r>
              <a:rPr b="1" lang="en-GB" sz="3200" spc="-1" strike="noStrike">
                <a:solidFill>
                  <a:srgbClr val="ff0000"/>
                </a:solidFill>
                <a:latin typeface="Arial"/>
                <a:ea typeface="Lucida Sans Unicode"/>
              </a:rPr>
              <a:t>Parlamento</a:t>
            </a:r>
            <a:r>
              <a:rPr b="1" lang="en-GB" sz="3200" spc="-1" strike="noStrike">
                <a:solidFill>
                  <a:srgbClr val="ffffff"/>
                </a:solidFill>
                <a:latin typeface="Arial"/>
                <a:ea typeface="Lucida Sans Unicode"/>
              </a:rPr>
              <a:t> o el </a:t>
            </a:r>
            <a:r>
              <a:rPr b="1" lang="en-GB" sz="3200" spc="-1" strike="noStrike">
                <a:solidFill>
                  <a:srgbClr val="0070c0"/>
                </a:solidFill>
                <a:latin typeface="Arial"/>
                <a:ea typeface="Lucida Sans Unicode"/>
              </a:rPr>
              <a:t>gabinete</a:t>
            </a:r>
            <a:r>
              <a:rPr b="1" lang="en-GB" sz="3200" spc="-1" strike="noStrike">
                <a:solidFill>
                  <a:srgbClr val="ffffff"/>
                </a:solidFill>
                <a:latin typeface="Arial"/>
                <a:ea typeface="Lucida Sans Unicode"/>
              </a:rPr>
              <a:t> (presidido por el PM)?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47" dur="indefinite" restart="never" nodeType="tmRoot">
          <p:childTnLst>
            <p:seq>
              <p:cTn id="148" dur="indefinite" nodeType="mainSeq">
                <p:childTnLst>
                  <p:par>
                    <p:cTn id="149" nodeType="clickEffect" fill="hold">
                      <p:stCondLst>
                        <p:cond delay="indefinite"/>
                      </p:stCondLst>
                      <p:childTnLst>
                        <p:par>
                          <p:cTn id="150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15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Text Box 1"/>
          <p:cNvSpPr/>
          <p:nvPr/>
        </p:nvSpPr>
        <p:spPr>
          <a:xfrm>
            <a:off x="304920" y="222120"/>
            <a:ext cx="8679600" cy="580680"/>
          </a:xfrm>
          <a:prstGeom prst="rect">
            <a:avLst/>
          </a:prstGeom>
          <a:solidFill>
            <a:srgbClr val="b2b2b2"/>
          </a:solidFill>
          <a:ln w="9525">
            <a:noFill/>
          </a:ln>
          <a:effectLst>
            <a:outerShdw algn="ctr" dir="2700000" dist="107932" rotWithShape="0">
              <a:srgbClr val="808080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spAutoFit/>
          </a:bodyPr>
          <a:p>
            <a:pPr algn="ctr">
              <a:lnSpc>
                <a:spcPct val="100000"/>
              </a:lnSpc>
              <a:spcBef>
                <a:spcPts val="2001"/>
              </a:spcBef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Lucida Sans Unicode"/>
              </a:rPr>
              <a:t>Problema tipo huevo o gallina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40" name="Text Box 2"/>
          <p:cNvSpPr/>
          <p:nvPr/>
        </p:nvSpPr>
        <p:spPr>
          <a:xfrm>
            <a:off x="609480" y="2302560"/>
            <a:ext cx="7619400" cy="137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spAutoFit/>
          </a:bodyPr>
          <a:p>
            <a:pPr>
              <a:lnSpc>
                <a:spcPct val="100000"/>
              </a:lnSpc>
              <a:spcBef>
                <a:spcPts val="1749"/>
              </a:spcBef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Lucida Sans Unicode"/>
              </a:rPr>
              <a:t>Pero el Parlamento es quien hace y deshace gobiernos  ¿cómo explicas la inversión (informal) de roles?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241" name="Text Box 2"/>
          <p:cNvSpPr/>
          <p:nvPr/>
        </p:nvSpPr>
        <p:spPr>
          <a:xfrm>
            <a:off x="611280" y="1025640"/>
            <a:ext cx="7993800" cy="94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spAutoFit/>
          </a:bodyPr>
          <a:p>
            <a:pPr algn="ctr">
              <a:lnSpc>
                <a:spcPct val="100000"/>
              </a:lnSpc>
              <a:spcBef>
                <a:spcPts val="1749"/>
              </a:spcBef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Lucida Sans Unicode"/>
              </a:rPr>
              <a:t>Fusión = gobierno </a:t>
            </a:r>
            <a:r>
              <a:rPr b="0" lang="en-GB" sz="2800" spc="-1" strike="noStrike">
                <a:solidFill>
                  <a:srgbClr val="003300"/>
                </a:solidFill>
                <a:latin typeface="Times New Roman"/>
                <a:ea typeface="Lucida Sans Unicode"/>
              </a:rPr>
              <a:t>⭢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Lucida Sans Unicode"/>
              </a:rPr>
              <a:t> parlamento</a:t>
            </a:r>
            <a:br>
              <a:rPr sz="2800"/>
            </a:b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Lucida Sans Unicode"/>
              </a:rPr>
              <a:t> (</a:t>
            </a:r>
            <a:r>
              <a:rPr b="0" i="1" lang="en-GB" sz="2800" spc="-1" strike="noStrike">
                <a:solidFill>
                  <a:srgbClr val="000000"/>
                </a:solidFill>
                <a:latin typeface="Arial"/>
                <a:ea typeface="Lucida Sans Unicode"/>
              </a:rPr>
              <a:t>front-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Lucida Sans Unicode"/>
              </a:rPr>
              <a:t> </a:t>
            </a:r>
            <a:r>
              <a:rPr b="0" lang="en-GB" sz="2800" spc="-1" strike="noStrike">
                <a:solidFill>
                  <a:srgbClr val="003300"/>
                </a:solidFill>
                <a:latin typeface="Times New Roman"/>
                <a:ea typeface="Lucida Sans Unicode"/>
              </a:rPr>
              <a:t>⭢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Lucida Sans Unicode"/>
              </a:rPr>
              <a:t> </a:t>
            </a:r>
            <a:r>
              <a:rPr b="0" i="1" lang="en-GB" sz="2800" spc="-1" strike="noStrike">
                <a:solidFill>
                  <a:srgbClr val="000000"/>
                </a:solidFill>
                <a:latin typeface="Arial"/>
                <a:ea typeface="Lucida Sans Unicode"/>
              </a:rPr>
              <a:t>back-benchers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Lucida Sans Unicode"/>
              </a:rPr>
              <a:t>)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242" name="Text Box 2"/>
          <p:cNvSpPr/>
          <p:nvPr/>
        </p:nvSpPr>
        <p:spPr>
          <a:xfrm>
            <a:off x="631800" y="4055040"/>
            <a:ext cx="7619400" cy="224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spAutoFit/>
          </a:bodyPr>
          <a:p>
            <a:pPr>
              <a:lnSpc>
                <a:spcPct val="100000"/>
              </a:lnSpc>
              <a:spcBef>
                <a:spcPts val="1749"/>
              </a:spcBef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Lucida Sans Unicode"/>
              </a:rPr>
              <a:t>Recurso de </a:t>
            </a:r>
            <a:r>
              <a:rPr b="0" i="1" lang="en-GB" sz="2800" spc="-1" strike="noStrike">
                <a:solidFill>
                  <a:srgbClr val="000000"/>
                </a:solidFill>
                <a:latin typeface="Arial"/>
                <a:ea typeface="Lucida Sans Unicode"/>
              </a:rPr>
              <a:t>backbenchers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Lucida Sans Unicode"/>
              </a:rPr>
              <a:t>: voto de censura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749"/>
              </a:spcBef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Lucida Sans Unicode"/>
              </a:rPr>
              <a:t>Recurso de </a:t>
            </a:r>
            <a:r>
              <a:rPr b="0" i="1" lang="en-GB" sz="2800" spc="-1" strike="noStrike">
                <a:solidFill>
                  <a:srgbClr val="000000"/>
                </a:solidFill>
                <a:latin typeface="Arial"/>
                <a:ea typeface="Lucida Sans Unicode"/>
              </a:rPr>
              <a:t>frontbenchers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Lucida Sans Unicode"/>
              </a:rPr>
              <a:t>: elección anticipada, éxito electoral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749"/>
              </a:spcBef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Lucida Sans Unicode"/>
              </a:rPr>
              <a:t>Dependencia mutua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53" dur="indefinite" restart="never" nodeType="tmRoot">
          <p:childTnLst>
            <p:seq>
              <p:cTn id="154" dur="indefinite" nodeType="mainSeq">
                <p:childTnLst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Text Box 1"/>
          <p:cNvSpPr/>
          <p:nvPr/>
        </p:nvSpPr>
        <p:spPr>
          <a:xfrm>
            <a:off x="304920" y="222120"/>
            <a:ext cx="8679600" cy="580680"/>
          </a:xfrm>
          <a:prstGeom prst="rect">
            <a:avLst/>
          </a:prstGeom>
          <a:solidFill>
            <a:srgbClr val="b2b2b2"/>
          </a:solidFill>
          <a:ln w="9525">
            <a:noFill/>
          </a:ln>
          <a:effectLst>
            <a:outerShdw algn="ctr" dir="2700000" dist="107932" rotWithShape="0">
              <a:srgbClr val="808080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spAutoFit/>
          </a:bodyPr>
          <a:p>
            <a:pPr algn="ctr">
              <a:lnSpc>
                <a:spcPct val="100000"/>
              </a:lnSpc>
              <a:spcBef>
                <a:spcPts val="2001"/>
              </a:spcBef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Lucida Sans Unicode"/>
              </a:rPr>
              <a:t>"Presidencialización" del UK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44" name="Text Box 2"/>
          <p:cNvSpPr/>
          <p:nvPr/>
        </p:nvSpPr>
        <p:spPr>
          <a:xfrm>
            <a:off x="609480" y="1388160"/>
            <a:ext cx="7619400" cy="3745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spAutoFit/>
          </a:bodyPr>
          <a:p>
            <a:pPr>
              <a:lnSpc>
                <a:spcPct val="100000"/>
              </a:lnSpc>
              <a:spcBef>
                <a:spcPts val="1749"/>
              </a:spcBef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Lucida Sans Unicode"/>
              </a:rPr>
              <a:t>- 130mil afiliados votarán por su </a:t>
            </a:r>
            <a:br>
              <a:rPr sz="2800"/>
            </a:b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Lucida Sans Unicode"/>
              </a:rPr>
              <a:t>   líder el 5sep2022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749"/>
              </a:spcBef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Lucida Sans Unicode"/>
              </a:rPr>
              <a:t>- Campaña, debates desde julio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749"/>
              </a:spcBef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Lucida Sans Unicode"/>
              </a:rPr>
              <a:t>- Paradoja: a quien realmente necesitará </a:t>
            </a:r>
            <a:br>
              <a:rPr sz="2800"/>
            </a:b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Lucida Sans Unicode"/>
              </a:rPr>
              <a:t>  el PM es a sus backbenchers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749"/>
              </a:spcBef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Lucida Sans Unicode"/>
              </a:rPr>
              <a:t>- Contraste con un presidente, que sí requiere </a:t>
            </a:r>
            <a:br>
              <a:rPr sz="2400"/>
            </a:b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Lucida Sans Unicode"/>
              </a:rPr>
              <a:t>  mayorías populares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245" name="Text Box 2"/>
          <p:cNvSpPr/>
          <p:nvPr/>
        </p:nvSpPr>
        <p:spPr>
          <a:xfrm>
            <a:off x="631800" y="5619960"/>
            <a:ext cx="7619400" cy="498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spAutoFit/>
          </a:bodyPr>
          <a:p>
            <a:pPr algn="ctr">
              <a:lnSpc>
                <a:spcPct val="95000"/>
              </a:lnSpc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Lucida Sans Unicode"/>
              </a:rPr>
              <a:t>Tensión con las instituciones parlamentarias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63" dur="indefinite" restart="never" nodeType="tmRoot">
          <p:childTnLst>
            <p:seq>
              <p:cTn id="164" dur="indefinite" nodeType="mainSeq">
                <p:childTnLst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Text Box 1"/>
          <p:cNvSpPr/>
          <p:nvPr/>
        </p:nvSpPr>
        <p:spPr>
          <a:xfrm>
            <a:off x="304920" y="222120"/>
            <a:ext cx="8679600" cy="580680"/>
          </a:xfrm>
          <a:prstGeom prst="rect">
            <a:avLst/>
          </a:prstGeom>
          <a:solidFill>
            <a:srgbClr val="b2b2b2"/>
          </a:solidFill>
          <a:ln w="9525">
            <a:noFill/>
          </a:ln>
          <a:effectLst>
            <a:outerShdw algn="ctr" dir="2700000" dist="107932" rotWithShape="0">
              <a:srgbClr val="808080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spAutoFit/>
          </a:bodyPr>
          <a:p>
            <a:pPr algn="ctr">
              <a:lnSpc>
                <a:spcPct val="100000"/>
              </a:lnSpc>
              <a:spcBef>
                <a:spcPts val="2001"/>
              </a:spcBef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Lucida Sans Unicode"/>
              </a:rPr>
              <a:t>Campaña por liderazgo 2022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47" name="Text Box 2"/>
          <p:cNvSpPr/>
          <p:nvPr/>
        </p:nvSpPr>
        <p:spPr>
          <a:xfrm>
            <a:off x="307080" y="1555560"/>
            <a:ext cx="7619400" cy="179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spAutoFit/>
          </a:bodyPr>
          <a:p>
            <a:pPr>
              <a:lnSpc>
                <a:spcPct val="100000"/>
              </a:lnSpc>
              <a:spcBef>
                <a:spcPts val="1749"/>
              </a:spcBef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Lucida Sans Unicode"/>
              </a:rPr>
              <a:t>- 47 años, MP desde 2010</a:t>
            </a:r>
            <a:br>
              <a:rPr sz="2800"/>
            </a:b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Lucida Sans Unicode"/>
              </a:rPr>
              <a:t>- Ex-</a:t>
            </a:r>
            <a:r>
              <a:rPr b="0" i="1" lang="en-GB" sz="2800" spc="-1" strike="noStrike">
                <a:solidFill>
                  <a:srgbClr val="000000"/>
                </a:solidFill>
                <a:latin typeface="Arial"/>
                <a:ea typeface="Lucida Sans Unicode"/>
              </a:rPr>
              <a:t>Foreign Minister</a:t>
            </a:r>
            <a:br>
              <a:rPr sz="2800"/>
            </a:b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Lucida Sans Unicode"/>
              </a:rPr>
              <a:t>- Brexit: hizo campaña pro-</a:t>
            </a:r>
            <a:r>
              <a:rPr b="0" i="1" lang="en-GB" sz="2800" spc="-1" strike="noStrike">
                <a:solidFill>
                  <a:srgbClr val="000000"/>
                </a:solidFill>
                <a:latin typeface="Arial"/>
                <a:ea typeface="Lucida Sans Unicode"/>
              </a:rPr>
              <a:t>stay</a:t>
            </a:r>
            <a:br>
              <a:rPr sz="2800"/>
            </a:br>
            <a:r>
              <a:rPr b="0" i="1" lang="en-GB" sz="2800" spc="-1" strike="noStrike">
                <a:solidFill>
                  <a:srgbClr val="000000"/>
                </a:solidFill>
                <a:latin typeface="Arial"/>
                <a:ea typeface="Lucida Sans Unicode"/>
              </a:rPr>
              <a:t>- 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Lucida Sans Unicode"/>
              </a:rPr>
              <a:t>Favorita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248" name="Text Box 2"/>
          <p:cNvSpPr/>
          <p:nvPr/>
        </p:nvSpPr>
        <p:spPr>
          <a:xfrm>
            <a:off x="617760" y="1025640"/>
            <a:ext cx="2610360" cy="51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spAutoFit/>
          </a:bodyPr>
          <a:p>
            <a:pPr algn="ctr">
              <a:lnSpc>
                <a:spcPct val="100000"/>
              </a:lnSpc>
              <a:spcBef>
                <a:spcPts val="1749"/>
              </a:spcBef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1" lang="en-GB" sz="2800" spc="-1" strike="noStrike">
                <a:solidFill>
                  <a:srgbClr val="000000"/>
                </a:solidFill>
                <a:latin typeface="Arial"/>
                <a:ea typeface="Lucida Sans Unicode"/>
              </a:rPr>
              <a:t>Liz Truss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249" name="Text Box 2"/>
          <p:cNvSpPr/>
          <p:nvPr/>
        </p:nvSpPr>
        <p:spPr>
          <a:xfrm>
            <a:off x="307080" y="4221720"/>
            <a:ext cx="8070120" cy="222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spAutoFit/>
          </a:bodyPr>
          <a:p>
            <a:pPr>
              <a:lnSpc>
                <a:spcPct val="100000"/>
              </a:lnSpc>
              <a:spcBef>
                <a:spcPts val="1749"/>
              </a:spcBef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Lucida Sans Unicode"/>
              </a:rPr>
              <a:t>- 42 años, MP desde 2015</a:t>
            </a:r>
            <a:br>
              <a:rPr sz="2800"/>
            </a:b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Lucida Sans Unicode"/>
              </a:rPr>
              <a:t>- Perfil técnico, ex-</a:t>
            </a:r>
            <a:r>
              <a:rPr b="0" i="1" lang="en-GB" sz="2800" spc="-1" strike="noStrike">
                <a:solidFill>
                  <a:srgbClr val="000000"/>
                </a:solidFill>
                <a:latin typeface="Arial"/>
                <a:ea typeface="Lucida Sans Unicode"/>
              </a:rPr>
              <a:t>Chancellor of </a:t>
            </a:r>
            <a:br>
              <a:rPr sz="2800"/>
            </a:br>
            <a:r>
              <a:rPr b="0" i="1" lang="en-GB" sz="2800" spc="-1" strike="noStrike">
                <a:solidFill>
                  <a:srgbClr val="000000"/>
                </a:solidFill>
                <a:latin typeface="Arial"/>
                <a:ea typeface="Lucida Sans Unicode"/>
              </a:rPr>
              <a:t>   the Exchequer</a:t>
            </a:r>
            <a:br>
              <a:rPr sz="2800"/>
            </a:b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Lucida Sans Unicode"/>
              </a:rPr>
              <a:t>- Brexit: hizo campaña pro-</a:t>
            </a:r>
            <a:r>
              <a:rPr b="0" i="1" lang="en-GB" sz="2800" spc="-1" strike="noStrike">
                <a:solidFill>
                  <a:srgbClr val="000000"/>
                </a:solidFill>
                <a:latin typeface="Arial"/>
                <a:ea typeface="Lucida Sans Unicode"/>
              </a:rPr>
              <a:t>leave</a:t>
            </a:r>
            <a:br>
              <a:rPr sz="2800"/>
            </a:br>
            <a:r>
              <a:rPr b="0" i="1" lang="en-GB" sz="2800" spc="-1" strike="noStrike">
                <a:solidFill>
                  <a:srgbClr val="000000"/>
                </a:solidFill>
                <a:latin typeface="Arial"/>
                <a:ea typeface="Lucida Sans Unicode"/>
              </a:rPr>
              <a:t>- 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Lucida Sans Unicode"/>
              </a:rPr>
              <a:t>Pivotal para renuncia de Boris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250" name="Text Box 2"/>
          <p:cNvSpPr/>
          <p:nvPr/>
        </p:nvSpPr>
        <p:spPr>
          <a:xfrm>
            <a:off x="628200" y="3624840"/>
            <a:ext cx="2610360" cy="51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spAutoFit/>
          </a:bodyPr>
          <a:p>
            <a:pPr algn="ctr">
              <a:lnSpc>
                <a:spcPct val="100000"/>
              </a:lnSpc>
              <a:spcBef>
                <a:spcPts val="1749"/>
              </a:spcBef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1" lang="en-GB" sz="2800" spc="-1" strike="noStrike">
                <a:solidFill>
                  <a:srgbClr val="000000"/>
                </a:solidFill>
                <a:latin typeface="Arial"/>
                <a:ea typeface="Lucida Sans Unicode"/>
              </a:rPr>
              <a:t>Rishi Sunak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251" name="Imagen 12" descr="Una pareja sonriendo&#10;&#10;Descripción generada automáticamente"/>
          <p:cNvPicPr/>
          <p:nvPr/>
        </p:nvPicPr>
        <p:blipFill>
          <a:blip r:embed="rId1"/>
          <a:stretch/>
        </p:blipFill>
        <p:spPr>
          <a:xfrm>
            <a:off x="5988600" y="4262040"/>
            <a:ext cx="2742480" cy="2107080"/>
          </a:xfrm>
          <a:prstGeom prst="rect">
            <a:avLst/>
          </a:prstGeom>
          <a:ln w="0">
            <a:noFill/>
          </a:ln>
        </p:spPr>
      </p:pic>
      <p:pic>
        <p:nvPicPr>
          <p:cNvPr id="252" name="Imagen 14" descr=""/>
          <p:cNvPicPr/>
          <p:nvPr/>
        </p:nvPicPr>
        <p:blipFill>
          <a:blip r:embed="rId2"/>
          <a:stretch/>
        </p:blipFill>
        <p:spPr>
          <a:xfrm>
            <a:off x="6252840" y="1113480"/>
            <a:ext cx="2130840" cy="3026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69" dur="indefinite" restart="never" nodeType="tmRoot">
          <p:childTnLst>
            <p:seq>
              <p:cTn id="170" dur="indefinite" nodeType="mainSeq">
                <p:childTnLst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Text Box 1"/>
          <p:cNvSpPr/>
          <p:nvPr/>
        </p:nvSpPr>
        <p:spPr>
          <a:xfrm>
            <a:off x="1920960" y="222120"/>
            <a:ext cx="5202360" cy="580680"/>
          </a:xfrm>
          <a:prstGeom prst="rect">
            <a:avLst/>
          </a:prstGeom>
          <a:solidFill>
            <a:srgbClr val="b2b2b2"/>
          </a:solidFill>
          <a:ln w="9525">
            <a:noFill/>
          </a:ln>
          <a:effectLst>
            <a:outerShdw algn="ctr" dir="2700000" dist="107932" rotWithShape="0">
              <a:srgbClr val="808080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spAutoFit/>
          </a:bodyPr>
          <a:p>
            <a:pPr algn="ctr">
              <a:lnSpc>
                <a:spcPct val="100000"/>
              </a:lnSpc>
              <a:spcBef>
                <a:spcPts val="2001"/>
              </a:spcBef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Lucida Sans Unicode"/>
              </a:rPr>
              <a:t>Retos formidables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54" name="Text Box 2"/>
          <p:cNvSpPr/>
          <p:nvPr/>
        </p:nvSpPr>
        <p:spPr>
          <a:xfrm>
            <a:off x="609480" y="1336680"/>
            <a:ext cx="7619400" cy="309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spAutoFit/>
          </a:bodyPr>
          <a:p>
            <a:pPr>
              <a:lnSpc>
                <a:spcPct val="100000"/>
              </a:lnSpc>
              <a:spcBef>
                <a:spcPts val="1749"/>
              </a:spcBef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Lucida Sans Unicode"/>
              </a:rPr>
              <a:t>12 años de gobiernos conservadores: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749"/>
              </a:spcBef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Lucida Sans Unicode"/>
              </a:rPr>
              <a:t>- partido ha censurado a sus 3 últimos líderes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749"/>
              </a:spcBef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Lucida Sans Unicode"/>
              </a:rPr>
              <a:t>- inflación 13%, crecimiento raquítico desde 2007</a:t>
            </a:r>
            <a:br>
              <a:rPr sz="2800"/>
            </a:b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Lucida Sans Unicode"/>
              </a:rPr>
              <a:t>- ruptura de las alineaciones tradicionales</a:t>
            </a:r>
            <a:br>
              <a:rPr sz="2400"/>
            </a:b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Lucida Sans Unicode"/>
              </a:rPr>
              <a:t>- 1 de 8 británicos en lista de espera del NHS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255" name="Text Box 2"/>
          <p:cNvSpPr/>
          <p:nvPr/>
        </p:nvSpPr>
        <p:spPr>
          <a:xfrm>
            <a:off x="609480" y="5097240"/>
            <a:ext cx="7619400" cy="94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spAutoFit/>
          </a:bodyPr>
          <a:p>
            <a:pPr>
              <a:lnSpc>
                <a:spcPct val="100000"/>
              </a:lnSpc>
              <a:spcBef>
                <a:spcPts val="1749"/>
              </a:spcBef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Lucida Sans Unicode"/>
              </a:rPr>
              <a:t>Próxima elección general: diciembre de 2024 (quizás antes)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79" dur="indefinite" restart="never" nodeType="tmRoot">
          <p:childTnLst>
            <p:seq>
              <p:cTn id="180" dur="indefinite" nodeType="mainSeq">
                <p:childTnLst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Text Box 13"/>
          <p:cNvSpPr/>
          <p:nvPr/>
        </p:nvSpPr>
        <p:spPr>
          <a:xfrm>
            <a:off x="2889360" y="222120"/>
            <a:ext cx="3510720" cy="641880"/>
          </a:xfrm>
          <a:prstGeom prst="rect">
            <a:avLst/>
          </a:prstGeom>
          <a:solidFill>
            <a:srgbClr val="b2b2b2"/>
          </a:solidFill>
          <a:ln w="9525">
            <a:noFill/>
          </a:ln>
          <a:effectLst>
            <a:outerShdw algn="ctr" dir="2700000" dist="107932" rotWithShape="0">
              <a:srgbClr val="808080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spAutoFit/>
          </a:bodyPr>
          <a:p>
            <a:pPr algn="ctr">
              <a:lnSpc>
                <a:spcPct val="100000"/>
              </a:lnSpc>
              <a:spcBef>
                <a:spcPts val="2251"/>
              </a:spcBef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i="1" lang="en-GB" sz="3600" spc="-1" strike="noStrike">
                <a:solidFill>
                  <a:srgbClr val="000000"/>
                </a:solidFill>
                <a:latin typeface="Arial"/>
                <a:ea typeface="Lucida Sans Unicode"/>
              </a:rPr>
              <a:t>PMs </a:t>
            </a:r>
            <a:r>
              <a:rPr b="0" lang="en-GB" sz="3600" spc="-1" strike="noStrike">
                <a:solidFill>
                  <a:srgbClr val="000000"/>
                </a:solidFill>
                <a:latin typeface="Arial"/>
                <a:ea typeface="Lucida Sans Unicode"/>
              </a:rPr>
              <a:t>recientes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257" name="Text Box 14"/>
          <p:cNvSpPr/>
          <p:nvPr/>
        </p:nvSpPr>
        <p:spPr>
          <a:xfrm>
            <a:off x="324000" y="3798720"/>
            <a:ext cx="6705000" cy="311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spAutoFit/>
          </a:bodyPr>
          <a:p>
            <a:pPr>
              <a:lnSpc>
                <a:spcPct val="100000"/>
              </a:lnSpc>
              <a:spcBef>
                <a:spcPts val="1749"/>
              </a:spcBef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Lucida Sans Unicode"/>
              </a:rPr>
              <a:t>Tony Blair (Labour): </a:t>
            </a:r>
            <a:r>
              <a:rPr b="0" lang="en-GB" sz="2800" spc="-1" strike="noStrike" u="sng">
                <a:solidFill>
                  <a:srgbClr val="000000"/>
                </a:solidFill>
                <a:uFillTx/>
                <a:latin typeface="Arial"/>
                <a:ea typeface="Lucida Sans Unicode"/>
              </a:rPr>
              <a:t>1997-2007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749"/>
              </a:spcBef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Lucida Sans Unicode"/>
              </a:rPr>
              <a:t>Gordon Brown (Labour): </a:t>
            </a:r>
            <a:r>
              <a:rPr b="0" lang="en-GB" sz="2800" spc="-1" strike="noStrike" u="sng">
                <a:solidFill>
                  <a:srgbClr val="000000"/>
                </a:solidFill>
                <a:uFillTx/>
                <a:latin typeface="Arial"/>
                <a:ea typeface="Lucida Sans Unicode"/>
              </a:rPr>
              <a:t>2007-10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749"/>
              </a:spcBef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Lucida Sans Unicode"/>
              </a:rPr>
              <a:t>David Cameron (Cons.): </a:t>
            </a:r>
            <a:r>
              <a:rPr b="0" lang="en-GB" sz="2800" spc="-1" strike="noStrike" u="sng">
                <a:solidFill>
                  <a:srgbClr val="000000"/>
                </a:solidFill>
                <a:uFillTx/>
                <a:latin typeface="Arial"/>
                <a:ea typeface="Lucida Sans Unicode"/>
              </a:rPr>
              <a:t>2010-16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749"/>
              </a:spcBef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Lucida Sans Unicode"/>
              </a:rPr>
              <a:t>Theresa May (Cons.): </a:t>
            </a:r>
            <a:r>
              <a:rPr b="0" lang="en-GB" sz="2800" spc="-1" strike="noStrike" u="sng">
                <a:solidFill>
                  <a:srgbClr val="000000"/>
                </a:solidFill>
                <a:uFillTx/>
                <a:latin typeface="Arial"/>
                <a:ea typeface="Lucida Sans Unicode"/>
              </a:rPr>
              <a:t>2016-19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749"/>
              </a:spcBef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1" lang="en-GB" sz="2800" spc="-1" strike="noStrike">
                <a:solidFill>
                  <a:srgbClr val="000000"/>
                </a:solidFill>
                <a:latin typeface="Arial"/>
                <a:ea typeface="Lucida Sans Unicode"/>
              </a:rPr>
              <a:t>Boris Johnson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Lucida Sans Unicode"/>
              </a:rPr>
              <a:t> (Cons.): </a:t>
            </a:r>
            <a:r>
              <a:rPr b="0" lang="en-GB" sz="2800" spc="-1" strike="noStrike" u="sng">
                <a:solidFill>
                  <a:srgbClr val="000000"/>
                </a:solidFill>
                <a:uFillTx/>
                <a:latin typeface="Arial"/>
                <a:ea typeface="Lucida Sans Unicode"/>
              </a:rPr>
              <a:t>2019-22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258" name="AutoShape 27">
            <a:hlinkClick r:id="rId1" action="ppaction://hlinksldjump"/>
          </p:cNvPr>
          <p:cNvSpPr/>
          <p:nvPr/>
        </p:nvSpPr>
        <p:spPr>
          <a:xfrm>
            <a:off x="7086600" y="6448320"/>
            <a:ext cx="278640" cy="227880"/>
          </a:xfrm>
          <a:prstGeom prst="actionButtonBlank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  <a:effectLst>
            <a:outerShdw algn="ctr" dir="2700000" dist="107932" rotWithShape="0">
              <a:srgbClr val="808080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259" name="Text Box 28"/>
          <p:cNvSpPr/>
          <p:nvPr/>
        </p:nvSpPr>
        <p:spPr>
          <a:xfrm>
            <a:off x="7391520" y="6384960"/>
            <a:ext cx="1675800" cy="70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spAutoFit/>
          </a:bodyPr>
          <a:p>
            <a:pPr>
              <a:lnSpc>
                <a:spcPct val="100000"/>
              </a:lnSpc>
              <a:spcBef>
                <a:spcPts val="1250"/>
              </a:spcBef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GB" sz="2000" spc="-1" strike="noStrike">
                <a:solidFill>
                  <a:srgbClr val="000000"/>
                </a:solidFill>
                <a:latin typeface="Arial Unicode MS"/>
                <a:ea typeface="Lucida Sans Unicode"/>
              </a:rPr>
              <a:t>Gabinetes...</a:t>
            </a:r>
            <a:endParaRPr b="0" lang="en-US" sz="2000" spc="-1" strike="noStrike">
              <a:latin typeface="Arial"/>
            </a:endParaRPr>
          </a:p>
        </p:txBody>
      </p:sp>
      <p:grpSp>
        <p:nvGrpSpPr>
          <p:cNvPr id="260" name="1 Grupo"/>
          <p:cNvGrpSpPr/>
          <p:nvPr/>
        </p:nvGrpSpPr>
        <p:grpSpPr>
          <a:xfrm>
            <a:off x="179280" y="1011240"/>
            <a:ext cx="8433360" cy="2565000"/>
            <a:chOff x="179280" y="1011240"/>
            <a:chExt cx="8433360" cy="2565000"/>
          </a:xfrm>
        </p:grpSpPr>
        <p:pic>
          <p:nvPicPr>
            <p:cNvPr id="261" name="Picture 17" descr=""/>
            <p:cNvPicPr/>
            <p:nvPr/>
          </p:nvPicPr>
          <p:blipFill>
            <a:blip r:embed="rId2"/>
            <a:stretch/>
          </p:blipFill>
          <p:spPr>
            <a:xfrm>
              <a:off x="179280" y="1052640"/>
              <a:ext cx="1608840" cy="2523600"/>
            </a:xfrm>
            <a:prstGeom prst="rect">
              <a:avLst/>
            </a:prstGeom>
            <a:ln w="0">
              <a:noFill/>
            </a:ln>
            <a:effectLst>
              <a:outerShdw algn="ctr" dir="2700000" dist="107932" rotWithShape="0">
                <a:srgbClr val="808080"/>
              </a:outerShdw>
            </a:effectLst>
          </p:spPr>
        </p:pic>
        <p:pic>
          <p:nvPicPr>
            <p:cNvPr id="262" name="Picture 24" descr=""/>
            <p:cNvPicPr/>
            <p:nvPr/>
          </p:nvPicPr>
          <p:blipFill>
            <a:blip r:embed="rId3"/>
            <a:stretch/>
          </p:blipFill>
          <p:spPr>
            <a:xfrm>
              <a:off x="2123640" y="1011240"/>
              <a:ext cx="1481760" cy="2556000"/>
            </a:xfrm>
            <a:prstGeom prst="rect">
              <a:avLst/>
            </a:prstGeom>
            <a:ln w="0">
              <a:noFill/>
            </a:ln>
            <a:effectLst>
              <a:outerShdw algn="ctr" dir="2700000" dist="106914" rotWithShape="0">
                <a:schemeClr val="bg2"/>
              </a:outerShdw>
            </a:effectLst>
          </p:spPr>
        </p:pic>
        <p:pic>
          <p:nvPicPr>
            <p:cNvPr id="263" name="Picture 15" descr="Image result for david cameron"/>
            <p:cNvPicPr/>
            <p:nvPr/>
          </p:nvPicPr>
          <p:blipFill>
            <a:blip r:embed="rId4"/>
            <a:stretch/>
          </p:blipFill>
          <p:spPr>
            <a:xfrm>
              <a:off x="3923640" y="1398240"/>
              <a:ext cx="2280600" cy="17103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64" name="Picture 17" descr="Image result for theresa may"/>
            <p:cNvPicPr/>
            <p:nvPr/>
          </p:nvPicPr>
          <p:blipFill>
            <a:blip r:embed="rId5"/>
            <a:stretch/>
          </p:blipFill>
          <p:spPr>
            <a:xfrm>
              <a:off x="6374160" y="1442880"/>
              <a:ext cx="2238480" cy="1501560"/>
            </a:xfrm>
            <a:prstGeom prst="rect">
              <a:avLst/>
            </a:prstGeom>
            <a:ln w="0">
              <a:noFill/>
            </a:ln>
          </p:spPr>
        </p:pic>
      </p:grpSp>
      <p:pic>
        <p:nvPicPr>
          <p:cNvPr id="265" name="Imagen 2" descr="Persona con traje y corbata&#10;&#10;Descripción generada automáticamente"/>
          <p:cNvPicPr/>
          <p:nvPr/>
        </p:nvPicPr>
        <p:blipFill>
          <a:blip r:embed="rId6"/>
          <a:stretch/>
        </p:blipFill>
        <p:spPr>
          <a:xfrm>
            <a:off x="6130440" y="3978720"/>
            <a:ext cx="2742480" cy="20552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Text Box 1"/>
          <p:cNvSpPr/>
          <p:nvPr/>
        </p:nvSpPr>
        <p:spPr>
          <a:xfrm>
            <a:off x="1207800" y="222120"/>
            <a:ext cx="6617880" cy="641880"/>
          </a:xfrm>
          <a:prstGeom prst="rect">
            <a:avLst/>
          </a:prstGeom>
          <a:solidFill>
            <a:srgbClr val="b2b2b2"/>
          </a:solidFill>
          <a:ln w="9525">
            <a:noFill/>
          </a:ln>
          <a:effectLst>
            <a:outerShdw algn="ctr" dir="2700000" dist="107932" rotWithShape="0">
              <a:srgbClr val="808080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spAutoFit/>
          </a:bodyPr>
          <a:p>
            <a:pPr algn="ctr">
              <a:lnSpc>
                <a:spcPct val="100000"/>
              </a:lnSpc>
              <a:spcBef>
                <a:spcPts val="2251"/>
              </a:spcBef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GB" sz="3600" spc="-1" strike="noStrike">
                <a:solidFill>
                  <a:srgbClr val="000000"/>
                </a:solidFill>
                <a:latin typeface="Arial"/>
                <a:ea typeface="Lucida Sans Unicode"/>
              </a:rPr>
              <a:t>Cómo Boris perdió su </a:t>
            </a:r>
            <a:r>
              <a:rPr b="0" i="1" lang="en-GB" sz="3600" spc="-1" strike="noStrike">
                <a:solidFill>
                  <a:srgbClr val="000000"/>
                </a:solidFill>
                <a:latin typeface="Arial"/>
                <a:ea typeface="Lucida Sans Unicode"/>
              </a:rPr>
              <a:t>mojo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267" name="Text Box 2"/>
          <p:cNvSpPr/>
          <p:nvPr/>
        </p:nvSpPr>
        <p:spPr>
          <a:xfrm>
            <a:off x="457200" y="1382400"/>
            <a:ext cx="7923960" cy="4555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spAutoFit/>
          </a:bodyPr>
          <a:p>
            <a:pPr marL="457200" indent="-457200">
              <a:lnSpc>
                <a:spcPct val="100000"/>
              </a:lnSpc>
              <a:spcBef>
                <a:spcPts val="1749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Lucida Sans Unicode"/>
              </a:rPr>
              <a:t>Covid + cuesta del Brexit + </a:t>
            </a:r>
            <a:r>
              <a:rPr b="0" i="1" lang="en-GB" sz="2800" spc="-1" strike="noStrike">
                <a:solidFill>
                  <a:srgbClr val="000000"/>
                </a:solidFill>
                <a:latin typeface="Arial"/>
                <a:ea typeface="Lucida Sans Unicode"/>
              </a:rPr>
              <a:t>partygate</a:t>
            </a:r>
            <a:endParaRPr b="0" lang="en-US" sz="28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spcBef>
                <a:spcPts val="1749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Lucida Sans Unicode"/>
              </a:rPr>
              <a:t>Hay límites al estilo populista ¿cómo fue que los alcanzó?</a:t>
            </a:r>
            <a:endParaRPr b="0" lang="en-US" sz="2800" spc="-1" strike="noStrike">
              <a:latin typeface="Arial"/>
            </a:endParaRPr>
          </a:p>
          <a:p>
            <a:pPr lvl="1" marL="1200240" indent="-457200">
              <a:lnSpc>
                <a:spcPct val="100000"/>
              </a:lnSpc>
              <a:spcBef>
                <a:spcPts val="1749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Lucida Sans Unicode"/>
              </a:rPr>
              <a:t>E(triunfo electoral)</a:t>
            </a:r>
            <a:endParaRPr b="0" lang="en-US" sz="2800" spc="-1" strike="noStrike">
              <a:latin typeface="Arial"/>
            </a:endParaRPr>
          </a:p>
          <a:p>
            <a:pPr lvl="1" marL="1200240" indent="-457200">
              <a:lnSpc>
                <a:spcPct val="100000"/>
              </a:lnSpc>
              <a:spcBef>
                <a:spcPts val="1749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Lucida Sans Unicode"/>
              </a:rPr>
              <a:t>AMLO, Trump?</a:t>
            </a:r>
            <a:endParaRPr b="0" lang="en-US" sz="28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spcBef>
                <a:spcPts val="1749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Lucida Sans Unicode"/>
              </a:rPr>
              <a:t>Junio 2022: revuelta </a:t>
            </a:r>
            <a:br>
              <a:rPr sz="2400"/>
            </a:b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Lucida Sans Unicode"/>
              </a:rPr>
              <a:t>del partido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749"/>
              </a:spcBef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US" sz="2400" spc="-1" strike="noStrike">
              <a:latin typeface="Arial"/>
            </a:endParaRPr>
          </a:p>
        </p:txBody>
      </p:sp>
      <p:pic>
        <p:nvPicPr>
          <p:cNvPr id="268" name="" descr="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r:link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4909680" y="3620880"/>
            <a:ext cx="3876480" cy="2403000"/>
          </a:xfrm>
          <a:prstGeom prst="rect">
            <a:avLst/>
          </a:prstGeom>
          <a:ln w="0">
            <a:noFill/>
          </a:ln>
        </p:spPr>
      </p:pic>
      <p:sp>
        <p:nvSpPr>
          <p:cNvPr id="269" name="CuadroTexto 3"/>
          <p:cNvSpPr/>
          <p:nvPr/>
        </p:nvSpPr>
        <p:spPr>
          <a:xfrm>
            <a:off x="4921200" y="6051600"/>
            <a:ext cx="3912480" cy="61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lIns="90000" rIns="90000" tIns="45000" bIns="45000" anchor="t">
            <a:spAutoFit/>
          </a:bodyPr>
          <a:p>
            <a:pPr>
              <a:lnSpc>
                <a:spcPct val="95000"/>
              </a:lnSpc>
              <a:buNone/>
            </a:pPr>
            <a:r>
              <a:rPr b="0" lang="es-ES" sz="1800" spc="-1" strike="noStrike">
                <a:solidFill>
                  <a:srgbClr val="ffffff"/>
                </a:solidFill>
                <a:latin typeface="Calibri"/>
                <a:ea typeface="Lucida Sans Unicode"/>
              </a:rPr>
              <a:t>Everything you need to know about the Downing Street party inquiry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ext Box 3"/>
          <p:cNvSpPr/>
          <p:nvPr/>
        </p:nvSpPr>
        <p:spPr>
          <a:xfrm>
            <a:off x="1066680" y="228600"/>
            <a:ext cx="7314480" cy="641880"/>
          </a:xfrm>
          <a:prstGeom prst="rect">
            <a:avLst/>
          </a:prstGeom>
          <a:solidFill>
            <a:schemeClr val="folHlink"/>
          </a:solidFill>
          <a:ln w="0">
            <a:noFill/>
          </a:ln>
          <a:effectLst>
            <a:outerShdw algn="ctr" dir="2700000" dist="106914" rotWithShape="0">
              <a:srgbClr val="808080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spAutoFit/>
          </a:bodyPr>
          <a:p>
            <a:pPr algn="ctr">
              <a:lnSpc>
                <a:spcPct val="100000"/>
              </a:lnSpc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1" i="1" lang="en-GB" sz="3600" spc="-1" strike="noStrike">
                <a:solidFill>
                  <a:srgbClr val="000000"/>
                </a:solidFill>
                <a:latin typeface="Arial"/>
                <a:ea typeface="Lucida Sans Unicode"/>
              </a:rPr>
              <a:t>Leadership challenge</a:t>
            </a:r>
            <a:r>
              <a:rPr b="0" i="1" lang="en-GB" sz="3600" spc="-1" strike="noStrike">
                <a:solidFill>
                  <a:srgbClr val="000000"/>
                </a:solidFill>
                <a:latin typeface="Arial"/>
                <a:ea typeface="Lucida Sans Unicode"/>
              </a:rPr>
              <a:t>‏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271" name="Text Box 5"/>
          <p:cNvSpPr/>
          <p:nvPr/>
        </p:nvSpPr>
        <p:spPr>
          <a:xfrm>
            <a:off x="395280" y="1144440"/>
            <a:ext cx="8443080" cy="51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spAutoFit/>
          </a:bodyPr>
          <a:p>
            <a:pPr>
              <a:lnSpc>
                <a:spcPct val="100000"/>
              </a:lnSpc>
              <a:spcBef>
                <a:spcPts val="1749"/>
              </a:spcBef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Lucida Sans Unicode"/>
              </a:rPr>
              <a:t>Cada partido tiene sus reglas para remover al líder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272" name="Text Box 5"/>
          <p:cNvSpPr/>
          <p:nvPr/>
        </p:nvSpPr>
        <p:spPr>
          <a:xfrm>
            <a:off x="395280" y="1807200"/>
            <a:ext cx="8443080" cy="3745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spAutoFit/>
          </a:bodyPr>
          <a:p>
            <a:pPr marL="457200" indent="-457200">
              <a:lnSpc>
                <a:spcPct val="100000"/>
              </a:lnSpc>
              <a:spcBef>
                <a:spcPts val="1749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Lucida Sans Unicode"/>
              </a:rPr>
              <a:t>Tories: 15% de </a:t>
            </a:r>
            <a:r>
              <a:rPr b="0" i="1" lang="en-GB" sz="2800" spc="-1" strike="noStrike">
                <a:solidFill>
                  <a:srgbClr val="000000"/>
                </a:solidFill>
                <a:latin typeface="Arial"/>
                <a:ea typeface="Lucida Sans Unicode"/>
              </a:rPr>
              <a:t>backbenchers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Lucida Sans Unicode"/>
              </a:rPr>
              <a:t> pueden pedir voto para remplazar al líder (cartas confidenciales al </a:t>
            </a:r>
            <a:r>
              <a:rPr b="0" i="1" lang="en-GB" sz="2800" spc="-1" strike="noStrike">
                <a:solidFill>
                  <a:srgbClr val="000000"/>
                </a:solidFill>
                <a:latin typeface="Arial"/>
                <a:ea typeface="Lucida Sans Unicode"/>
              </a:rPr>
              <a:t>1922 Committee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Lucida Sans Unicode"/>
              </a:rPr>
              <a:t>) </a:t>
            </a:r>
            <a:endParaRPr b="0" lang="en-US" sz="28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spcBef>
                <a:spcPts val="1749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Lucida Sans Unicode"/>
              </a:rPr>
              <a:t>Ocurrió el 12 dic 2018 contra May por el fracaso para negociar la salida de la UE</a:t>
            </a:r>
            <a:endParaRPr b="0" lang="en-US" sz="28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spcBef>
                <a:spcPts val="1749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Lucida Sans Unicode"/>
              </a:rPr>
              <a:t>El golpe fracasó: 200 MPs la apoyaron vs 117</a:t>
            </a:r>
            <a:endParaRPr b="0" lang="en-US" sz="28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spcBef>
                <a:spcPts val="1749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Lucida Sans Unicode"/>
              </a:rPr>
              <a:t>Debe pasar un año hasta siguiente </a:t>
            </a:r>
            <a:r>
              <a:rPr b="0" i="1" lang="en-GB" sz="2800" spc="-1" strike="noStrike">
                <a:solidFill>
                  <a:srgbClr val="000000"/>
                </a:solidFill>
                <a:latin typeface="Arial"/>
                <a:ea typeface="Lucida Sans Unicode"/>
              </a:rPr>
              <a:t>challenge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273" name="Text Box 5"/>
          <p:cNvSpPr/>
          <p:nvPr/>
        </p:nvSpPr>
        <p:spPr>
          <a:xfrm>
            <a:off x="395280" y="5681160"/>
            <a:ext cx="8443080" cy="94644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spAutoFit/>
          </a:bodyPr>
          <a:p>
            <a:pPr algn="ctr">
              <a:lnSpc>
                <a:spcPct val="100000"/>
              </a:lnSpc>
              <a:spcBef>
                <a:spcPts val="1749"/>
              </a:spcBef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Lucida Sans Unicode"/>
              </a:rPr>
              <a:t>El predominio es un juego de equilibrios </a:t>
            </a:r>
            <a:br>
              <a:rPr sz="2800"/>
            </a:b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Lucida Sans Unicode"/>
              </a:rPr>
              <a:t>y anticipaciones mutuas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85" dur="indefinite" restart="never" nodeType="tmRoot">
          <p:childTnLst>
            <p:seq>
              <p:cTn id="186" dur="indefinite" nodeType="mainSeq">
                <p:childTnLst>
                  <p:par>
                    <p:cTn id="187" nodeType="clickEffect" fill="hold">
                      <p:stCondLst>
                        <p:cond delay="indefinite"/>
                      </p:stCondLst>
                      <p:childTnLst>
                        <p:par>
                          <p:cTn id="188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18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nodeType="clickEffect" fill="hold">
                      <p:stCondLst>
                        <p:cond delay="indefinite"/>
                      </p:stCondLst>
                      <p:childTnLst>
                        <p:par>
                          <p:cTn id="192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19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Picture 2" descr=""/>
          <p:cNvPicPr/>
          <p:nvPr/>
        </p:nvPicPr>
        <p:blipFill>
          <a:blip r:embed="rId1"/>
          <a:stretch/>
        </p:blipFill>
        <p:spPr>
          <a:xfrm>
            <a:off x="457200" y="981000"/>
            <a:ext cx="8228880" cy="5482440"/>
          </a:xfrm>
          <a:prstGeom prst="rect">
            <a:avLst/>
          </a:prstGeom>
          <a:ln w="0">
            <a:noFill/>
          </a:ln>
        </p:spPr>
      </p:pic>
      <p:sp>
        <p:nvSpPr>
          <p:cNvPr id="275" name="Text Box 3"/>
          <p:cNvSpPr/>
          <p:nvPr/>
        </p:nvSpPr>
        <p:spPr>
          <a:xfrm>
            <a:off x="3724200" y="228600"/>
            <a:ext cx="1999440" cy="641880"/>
          </a:xfrm>
          <a:prstGeom prst="rect">
            <a:avLst/>
          </a:prstGeom>
          <a:solidFill>
            <a:schemeClr val="folHlink"/>
          </a:solidFill>
          <a:ln w="0">
            <a:noFill/>
          </a:ln>
          <a:effectLst>
            <a:outerShdw algn="ctr" dir="2700000" dist="106914" rotWithShape="0">
              <a:srgbClr val="808080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spAutoFit/>
          </a:bodyPr>
          <a:p>
            <a:pPr algn="ctr">
              <a:lnSpc>
                <a:spcPct val="100000"/>
              </a:lnSpc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1" lang="es-MX" sz="3600" spc="-1" strike="noStrike">
                <a:solidFill>
                  <a:srgbClr val="000000"/>
                </a:solidFill>
                <a:latin typeface="Arial"/>
                <a:ea typeface="Lucida Sans Unicode"/>
              </a:rPr>
              <a:t>2016</a:t>
            </a:r>
            <a:endParaRPr b="0" lang="en-US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Picture 2" descr=""/>
          <p:cNvPicPr/>
          <p:nvPr/>
        </p:nvPicPr>
        <p:blipFill>
          <a:blip r:embed="rId1"/>
          <a:stretch/>
        </p:blipFill>
        <p:spPr>
          <a:xfrm>
            <a:off x="152280" y="76320"/>
            <a:ext cx="8991000" cy="6744600"/>
          </a:xfrm>
          <a:prstGeom prst="rect">
            <a:avLst/>
          </a:prstGeom>
          <a:ln w="0">
            <a:noFill/>
          </a:ln>
        </p:spPr>
      </p:pic>
      <p:sp>
        <p:nvSpPr>
          <p:cNvPr id="125" name="Text Box 3"/>
          <p:cNvSpPr/>
          <p:nvPr/>
        </p:nvSpPr>
        <p:spPr>
          <a:xfrm>
            <a:off x="6172200" y="990720"/>
            <a:ext cx="2056680" cy="824760"/>
          </a:xfrm>
          <a:prstGeom prst="rect">
            <a:avLst/>
          </a:prstGeom>
          <a:solidFill>
            <a:srgbClr val="ffcc66"/>
          </a:solidFill>
          <a:ln w="9525">
            <a:noFill/>
          </a:ln>
          <a:effectLst>
            <a:outerShdw algn="ctr" dir="2700000" dist="107932" rotWithShape="0">
              <a:srgbClr val="808080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spAutoFit/>
          </a:bodyPr>
          <a:p>
            <a:pPr algn="ctr">
              <a:lnSpc>
                <a:spcPct val="100000"/>
              </a:lnSpc>
              <a:spcBef>
                <a:spcPts val="1500"/>
              </a:spcBef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1" lang="en-GB" sz="2400" spc="-1" strike="noStrike">
                <a:solidFill>
                  <a:srgbClr val="000000"/>
                </a:solidFill>
                <a:latin typeface="Arial"/>
                <a:ea typeface="Lucida Sans Unicode"/>
              </a:rPr>
              <a:t>Islas vs. continente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26" name="Text Box 4"/>
          <p:cNvSpPr/>
          <p:nvPr/>
        </p:nvSpPr>
        <p:spPr>
          <a:xfrm>
            <a:off x="990720" y="4267080"/>
            <a:ext cx="2590200" cy="824760"/>
          </a:xfrm>
          <a:prstGeom prst="rect">
            <a:avLst/>
          </a:prstGeom>
          <a:solidFill>
            <a:srgbClr val="ffcc66"/>
          </a:solidFill>
          <a:ln w="9525">
            <a:noFill/>
          </a:ln>
          <a:effectLst>
            <a:outerShdw algn="ctr" dir="2700000" dist="107932" rotWithShape="0">
              <a:srgbClr val="808080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spAutoFit/>
          </a:bodyPr>
          <a:p>
            <a:pPr algn="ctr">
              <a:lnSpc>
                <a:spcPct val="100000"/>
              </a:lnSpc>
              <a:spcBef>
                <a:spcPts val="1500"/>
              </a:spcBef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1" lang="en-GB" sz="2400" spc="-1" strike="noStrike">
                <a:solidFill>
                  <a:srgbClr val="000000"/>
                </a:solidFill>
                <a:latin typeface="Arial"/>
                <a:ea typeface="Lucida Sans Unicode"/>
              </a:rPr>
              <a:t>1066DC: última invasión exitosa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Picture 2" descr="Image result for political cartoons theresa may"/>
          <p:cNvPicPr/>
          <p:nvPr/>
        </p:nvPicPr>
        <p:blipFill>
          <a:blip r:embed="rId1"/>
          <a:stretch/>
        </p:blipFill>
        <p:spPr>
          <a:xfrm>
            <a:off x="108000" y="731880"/>
            <a:ext cx="8900280" cy="6081120"/>
          </a:xfrm>
          <a:prstGeom prst="rect">
            <a:avLst/>
          </a:prstGeom>
          <a:ln w="0">
            <a:noFill/>
          </a:ln>
        </p:spPr>
      </p:pic>
      <p:sp>
        <p:nvSpPr>
          <p:cNvPr id="277" name="Text Box 3"/>
          <p:cNvSpPr/>
          <p:nvPr/>
        </p:nvSpPr>
        <p:spPr>
          <a:xfrm>
            <a:off x="3724200" y="44280"/>
            <a:ext cx="1999440" cy="641880"/>
          </a:xfrm>
          <a:prstGeom prst="rect">
            <a:avLst/>
          </a:prstGeom>
          <a:solidFill>
            <a:schemeClr val="folHlink"/>
          </a:solidFill>
          <a:ln w="0">
            <a:noFill/>
          </a:ln>
          <a:effectLst>
            <a:outerShdw algn="ctr" dir="2700000" dist="106914" rotWithShape="0">
              <a:srgbClr val="808080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spAutoFit/>
          </a:bodyPr>
          <a:p>
            <a:pPr algn="ctr">
              <a:lnSpc>
                <a:spcPct val="100000"/>
              </a:lnSpc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1" lang="es-MX" sz="3600" spc="-1" strike="noStrike">
                <a:solidFill>
                  <a:srgbClr val="000000"/>
                </a:solidFill>
                <a:latin typeface="Arial"/>
                <a:ea typeface="Lucida Sans Unicode"/>
              </a:rPr>
              <a:t>2019</a:t>
            </a:r>
            <a:endParaRPr b="0" lang="en-US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AutoShape 4"/>
          <p:cNvSpPr/>
          <p:nvPr/>
        </p:nvSpPr>
        <p:spPr>
          <a:xfrm>
            <a:off x="168120" y="-173160"/>
            <a:ext cx="304200" cy="30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79" name="Picture 5" descr=""/>
          <p:cNvPicPr/>
          <p:nvPr/>
        </p:nvPicPr>
        <p:blipFill>
          <a:blip r:embed="rId1"/>
          <a:stretch/>
        </p:blipFill>
        <p:spPr>
          <a:xfrm>
            <a:off x="1908000" y="0"/>
            <a:ext cx="5463360" cy="6857280"/>
          </a:xfrm>
          <a:prstGeom prst="rect">
            <a:avLst/>
          </a:prstGeom>
          <a:ln w="0">
            <a:noFill/>
          </a:ln>
        </p:spPr>
      </p:pic>
      <p:sp>
        <p:nvSpPr>
          <p:cNvPr id="280" name="AutoShape 5"/>
          <p:cNvSpPr/>
          <p:nvPr/>
        </p:nvSpPr>
        <p:spPr>
          <a:xfrm>
            <a:off x="8458200" y="6095880"/>
            <a:ext cx="532800" cy="456480"/>
          </a:xfrm>
          <a:prstGeom prst="actionButtonReturn">
            <a:avLst/>
          </a:prstGeom>
          <a:solidFill>
            <a:srgbClr val="b2b2b2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Text Box 1027"/>
          <p:cNvSpPr/>
          <p:nvPr/>
        </p:nvSpPr>
        <p:spPr>
          <a:xfrm>
            <a:off x="380880" y="5791320"/>
            <a:ext cx="7695360" cy="57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spcBef>
                <a:spcPts val="1599"/>
              </a:spcBef>
              <a:buNone/>
            </a:pPr>
            <a:r>
              <a:rPr b="1" lang="en-US" sz="3200" spc="-1" strike="noStrike">
                <a:solidFill>
                  <a:srgbClr val="000000"/>
                </a:solidFill>
                <a:latin typeface="Arial"/>
                <a:ea typeface="Lucida Sans Unicode"/>
              </a:rPr>
              <a:t>Gabinete 2022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Lucida Sans Unicode"/>
              </a:rPr>
              <a:t>:   100% conservador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282" name="Imagen 2" descr=""/>
          <p:cNvPicPr/>
          <p:nvPr/>
        </p:nvPicPr>
        <p:blipFill>
          <a:blip r:embed="rId1"/>
          <a:stretch/>
        </p:blipFill>
        <p:spPr>
          <a:xfrm>
            <a:off x="245880" y="704160"/>
            <a:ext cx="8759880" cy="3963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Text Box 1"/>
          <p:cNvSpPr/>
          <p:nvPr/>
        </p:nvSpPr>
        <p:spPr>
          <a:xfrm>
            <a:off x="762120" y="1866960"/>
            <a:ext cx="7619400" cy="309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spAutoFit/>
          </a:bodyPr>
          <a:p>
            <a:pPr>
              <a:lnSpc>
                <a:spcPct val="100000"/>
              </a:lnSpc>
              <a:spcBef>
                <a:spcPts val="1749"/>
              </a:spcBef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Lucida Sans Unicode"/>
              </a:rPr>
              <a:t>En el modelo Westminster 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749"/>
              </a:spcBef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Lucida Sans Unicode"/>
              </a:rPr>
              <a:t>(</a:t>
            </a:r>
            <a:r>
              <a:rPr b="1" lang="en-GB" sz="2800" spc="-1" strike="noStrike">
                <a:solidFill>
                  <a:srgbClr val="3333cc"/>
                </a:solidFill>
                <a:latin typeface="Arial"/>
                <a:ea typeface="Lucida Sans Unicode"/>
              </a:rPr>
              <a:t>1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Lucida Sans Unicode"/>
              </a:rPr>
              <a:t>) partidos disciplinados con su líder y</a:t>
            </a:r>
            <a:br>
              <a:rPr sz="2800"/>
            </a:b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Lucida Sans Unicode"/>
              </a:rPr>
              <a:t>(</a:t>
            </a:r>
            <a:r>
              <a:rPr b="1" lang="en-GB" sz="2800" spc="-1" strike="noStrike">
                <a:solidFill>
                  <a:srgbClr val="ff0000"/>
                </a:solidFill>
                <a:latin typeface="Arial"/>
                <a:ea typeface="Lucida Sans Unicode"/>
              </a:rPr>
              <a:t>2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Lucida Sans Unicode"/>
              </a:rPr>
              <a:t>) el líder del partido mayoritario es PM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749"/>
              </a:spcBef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Lucida Sans Unicode"/>
              </a:rPr>
              <a:t>Por tanto el gabinete (el ejecutivo) domina al Parlamento (aunque éste pueda censurarlo y tomar rehén la legislación)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Lucida Sans Unicode"/>
              </a:rPr>
              <a:t>‏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284" name="Text Box 2"/>
          <p:cNvSpPr/>
          <p:nvPr/>
        </p:nvSpPr>
        <p:spPr>
          <a:xfrm>
            <a:off x="1060560" y="222120"/>
            <a:ext cx="7168320" cy="580680"/>
          </a:xfrm>
          <a:prstGeom prst="rect">
            <a:avLst/>
          </a:prstGeom>
          <a:solidFill>
            <a:srgbClr val="b2b2b2"/>
          </a:solidFill>
          <a:ln w="9525">
            <a:noFill/>
          </a:ln>
          <a:effectLst>
            <a:outerShdw algn="ctr" dir="2700000" dist="107932" rotWithShape="0">
              <a:srgbClr val="808080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spAutoFit/>
          </a:bodyPr>
          <a:p>
            <a:pPr algn="ctr">
              <a:lnSpc>
                <a:spcPct val="100000"/>
              </a:lnSpc>
              <a:spcBef>
                <a:spcPts val="2001"/>
              </a:spcBef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Lucida Sans Unicode"/>
              </a:rPr>
              <a:t>Bases para el dominio del gabinete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85" name="Text Box 3"/>
          <p:cNvSpPr/>
          <p:nvPr/>
        </p:nvSpPr>
        <p:spPr>
          <a:xfrm>
            <a:off x="1828800" y="5638680"/>
            <a:ext cx="5485680" cy="519840"/>
          </a:xfrm>
          <a:prstGeom prst="rect">
            <a:avLst/>
          </a:prstGeom>
          <a:solidFill>
            <a:srgbClr val="b2b2b2"/>
          </a:solidFill>
          <a:ln w="9525">
            <a:noFill/>
          </a:ln>
          <a:effectLst>
            <a:outerShdw algn="ctr" dir="2700000" dist="107932" rotWithShape="0">
              <a:srgbClr val="808080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spAutoFit/>
          </a:bodyPr>
          <a:p>
            <a:pPr algn="ctr">
              <a:lnSpc>
                <a:spcPct val="100000"/>
              </a:lnSpc>
              <a:spcBef>
                <a:spcPts val="1749"/>
              </a:spcBef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Lucida Sans Unicode"/>
              </a:rPr>
              <a:t>¿Hay límites?  ¿Dónde están?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95" dur="indefinite" restart="never" nodeType="tmRoot">
          <p:childTnLst>
            <p:seq>
              <p:cTn id="196" dur="indefinite" nodeType="mainSeq">
                <p:childTnLst>
                  <p:par>
                    <p:cTn id="197" nodeType="clickEffect" fill="hold">
                      <p:stCondLst>
                        <p:cond delay="indefinite"/>
                      </p:stCondLst>
                      <p:childTnLst>
                        <p:par>
                          <p:cTn id="198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19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Text Box 1"/>
          <p:cNvSpPr/>
          <p:nvPr/>
        </p:nvSpPr>
        <p:spPr>
          <a:xfrm>
            <a:off x="1670040" y="222120"/>
            <a:ext cx="5949360" cy="580680"/>
          </a:xfrm>
          <a:prstGeom prst="rect">
            <a:avLst/>
          </a:prstGeom>
          <a:solidFill>
            <a:srgbClr val="b2b2b2"/>
          </a:solidFill>
          <a:ln w="9525">
            <a:noFill/>
          </a:ln>
          <a:effectLst>
            <a:outerShdw algn="ctr" dir="2700000" dist="107932" rotWithShape="0">
              <a:srgbClr val="808080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spAutoFit/>
          </a:bodyPr>
          <a:p>
            <a:pPr algn="ctr">
              <a:lnSpc>
                <a:spcPct val="100000"/>
              </a:lnSpc>
              <a:spcBef>
                <a:spcPts val="2001"/>
              </a:spcBef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Lucida Sans Unicode"/>
              </a:rPr>
              <a:t>El referéndum de 2016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87" name="Text Box 7"/>
          <p:cNvSpPr/>
          <p:nvPr/>
        </p:nvSpPr>
        <p:spPr>
          <a:xfrm>
            <a:off x="514440" y="1052640"/>
            <a:ext cx="8305200" cy="94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spAutoFit/>
          </a:bodyPr>
          <a:p>
            <a:pPr>
              <a:lnSpc>
                <a:spcPct val="100000"/>
              </a:lnSpc>
              <a:spcBef>
                <a:spcPts val="1749"/>
              </a:spcBef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Lucida Sans Unicode"/>
              </a:rPr>
              <a:t>-Dos facciones Cons. Party: </a:t>
            </a:r>
            <a:br>
              <a:rPr sz="2800"/>
            </a:b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Lucida Sans Unicode"/>
              </a:rPr>
              <a:t>librecambistas vs proteccionistas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288" name="Text Box 7"/>
          <p:cNvSpPr/>
          <p:nvPr/>
        </p:nvSpPr>
        <p:spPr>
          <a:xfrm>
            <a:off x="539640" y="2133720"/>
            <a:ext cx="8305200" cy="159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spAutoFit/>
          </a:bodyPr>
          <a:p>
            <a:pPr>
              <a:lnSpc>
                <a:spcPct val="100000"/>
              </a:lnSpc>
              <a:spcBef>
                <a:spcPts val="1749"/>
              </a:spcBef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Lucida Sans Unicode"/>
              </a:rPr>
              <a:t>-En 2015, Cameron quiso acallar a la facción </a:t>
            </a:r>
            <a:r>
              <a:rPr b="0" i="1" lang="en-GB" sz="2800" spc="-1" strike="noStrike">
                <a:solidFill>
                  <a:srgbClr val="000000"/>
                </a:solidFill>
                <a:latin typeface="Arial"/>
                <a:ea typeface="Lucida Sans Unicode"/>
              </a:rPr>
              <a:t>Brexit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Lucida Sans Unicode"/>
              </a:rPr>
              <a:t> de una vez por todas (como hizo con Escocia)</a:t>
            </a:r>
            <a:endParaRPr b="0" lang="en-US" sz="2800" spc="-1" strike="noStrike">
              <a:latin typeface="Arial"/>
            </a:endParaRPr>
          </a:p>
          <a:p>
            <a:pPr algn="r">
              <a:lnSpc>
                <a:spcPct val="100000"/>
              </a:lnSpc>
              <a:spcBef>
                <a:spcPts val="1749"/>
              </a:spcBef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Lucida Sans Unicode"/>
              </a:rPr>
              <a:t>Se precipitó…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289" name="Picture 2" descr="Chart showing MPs backing the leave or remain camps"/>
          <p:cNvPicPr/>
          <p:nvPr/>
        </p:nvPicPr>
        <p:blipFill>
          <a:blip r:embed="rId1"/>
          <a:stretch/>
        </p:blipFill>
        <p:spPr>
          <a:xfrm>
            <a:off x="596880" y="3141720"/>
            <a:ext cx="4982400" cy="3448800"/>
          </a:xfrm>
          <a:prstGeom prst="rect">
            <a:avLst/>
          </a:prstGeom>
          <a:ln w="0">
            <a:noFill/>
          </a:ln>
        </p:spPr>
      </p:pic>
      <p:graphicFrame>
        <p:nvGraphicFramePr>
          <p:cNvPr id="290" name="4 Tabla"/>
          <p:cNvGraphicFramePr/>
          <p:nvPr/>
        </p:nvGraphicFramePr>
        <p:xfrm>
          <a:off x="5864400" y="3828960"/>
          <a:ext cx="2974320" cy="1036440"/>
        </p:xfrm>
        <a:graphic>
          <a:graphicData uri="http://schemas.openxmlformats.org/drawingml/2006/table">
            <a:tbl>
              <a:tblPr/>
              <a:tblGrid>
                <a:gridCol w="1487160"/>
                <a:gridCol w="1487520"/>
              </a:tblGrid>
              <a:tr h="518400">
                <a:tc>
                  <a:txBody>
                    <a:bodyPr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s-MX" sz="2800" spc="-1" strike="noStrike">
                          <a:solidFill>
                            <a:srgbClr val="ffffff"/>
                          </a:solidFill>
                          <a:latin typeface="Arial"/>
                          <a:ea typeface="Lucida Sans Unicode"/>
                        </a:rPr>
                        <a:t>Remain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00cc99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s-MX" sz="2800" spc="-1" strike="noStrike">
                          <a:solidFill>
                            <a:srgbClr val="ffffff"/>
                          </a:solidFill>
                          <a:latin typeface="Arial"/>
                          <a:ea typeface="Lucida Sans Unicode"/>
                        </a:rPr>
                        <a:t>Leave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00cc99"/>
                    </a:solidFill>
                  </a:tcPr>
                </a:tc>
              </a:tr>
              <a:tr h="518400">
                <a:tc>
                  <a:txBody>
                    <a:bodyPr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s-MX" sz="2800" spc="-1" strike="noStrike">
                          <a:solidFill>
                            <a:srgbClr val="000000"/>
                          </a:solidFill>
                          <a:latin typeface="Arial"/>
                          <a:ea typeface="Lucida Sans Unicode"/>
                        </a:rPr>
                        <a:t>48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ecdd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s-MX" sz="2800" spc="-1" strike="noStrike">
                          <a:solidFill>
                            <a:srgbClr val="000000"/>
                          </a:solidFill>
                          <a:latin typeface="Arial"/>
                          <a:ea typeface="Lucida Sans Unicode"/>
                        </a:rPr>
                        <a:t>52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ecdd"/>
                    </a:solidFill>
                  </a:tcPr>
                </a:tc>
              </a:tr>
            </a:tbl>
          </a:graphicData>
        </a:graphic>
      </p:graphicFrame>
      <p:sp>
        <p:nvSpPr>
          <p:cNvPr id="291" name="Text Box 7"/>
          <p:cNvSpPr/>
          <p:nvPr/>
        </p:nvSpPr>
        <p:spPr>
          <a:xfrm>
            <a:off x="5770440" y="5518080"/>
            <a:ext cx="3193200" cy="946440"/>
          </a:xfrm>
          <a:prstGeom prst="rect">
            <a:avLst/>
          </a:prstGeom>
          <a:solidFill>
            <a:schemeClr val="bg1">
              <a:lumMod val="75000"/>
            </a:scheme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spAutoFit/>
          </a:bodyPr>
          <a:p>
            <a:pPr algn="ctr">
              <a:lnSpc>
                <a:spcPct val="100000"/>
              </a:lnSpc>
              <a:spcBef>
                <a:spcPts val="1749"/>
              </a:spcBef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Lucida Sans Unicode"/>
              </a:rPr>
              <a:t>¿Bases de la unidad partidista?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01" dur="indefinite" restart="never" nodeType="tmRoot">
          <p:childTnLst>
            <p:seq>
              <p:cTn id="202" dur="indefinite" nodeType="mainSeq">
                <p:childTnLst>
                  <p:par>
                    <p:cTn id="203" nodeType="clickEffect" fill="hold">
                      <p:stCondLst>
                        <p:cond delay="indefinite"/>
                      </p:stCondLst>
                      <p:childTnLst>
                        <p:par>
                          <p:cTn id="204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20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nodeType="clickEffect" fill="hold">
                      <p:stCondLst>
                        <p:cond delay="indefinite"/>
                      </p:stCondLst>
                      <p:childTnLst>
                        <p:par>
                          <p:cTn id="208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20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1" nodeType="clickEffect" fill="hold">
                      <p:stCondLst>
                        <p:cond delay="indefinite"/>
                      </p:stCondLst>
                      <p:childTnLst>
                        <p:par>
                          <p:cTn id="212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21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5" nodeType="clickEffect" fill="hold">
                      <p:stCondLst>
                        <p:cond delay="indefinite"/>
                      </p:stCondLst>
                      <p:childTnLst>
                        <p:par>
                          <p:cTn id="216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21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9" nodeType="clickEffect" fill="hold">
                      <p:stCondLst>
                        <p:cond delay="indefinite"/>
                      </p:stCondLst>
                      <p:childTnLst>
                        <p:par>
                          <p:cTn id="220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22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" name="1 Imagen" descr=""/>
          <p:cNvPicPr/>
          <p:nvPr/>
        </p:nvPicPr>
        <p:blipFill>
          <a:blip r:embed="rId1"/>
          <a:stretch/>
        </p:blipFill>
        <p:spPr>
          <a:xfrm>
            <a:off x="1836720" y="-100080"/>
            <a:ext cx="5469840" cy="7001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Text Box 1"/>
          <p:cNvSpPr/>
          <p:nvPr/>
        </p:nvSpPr>
        <p:spPr>
          <a:xfrm>
            <a:off x="1670040" y="222120"/>
            <a:ext cx="5949360" cy="580680"/>
          </a:xfrm>
          <a:prstGeom prst="rect">
            <a:avLst/>
          </a:prstGeom>
          <a:solidFill>
            <a:srgbClr val="b2b2b2"/>
          </a:solidFill>
          <a:ln w="9525">
            <a:noFill/>
          </a:ln>
          <a:effectLst>
            <a:outerShdw algn="ctr" dir="2700000" dist="107932" rotWithShape="0">
              <a:srgbClr val="808080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spAutoFit/>
          </a:bodyPr>
          <a:p>
            <a:pPr algn="ctr">
              <a:lnSpc>
                <a:spcPct val="100000"/>
              </a:lnSpc>
              <a:spcBef>
                <a:spcPts val="2001"/>
              </a:spcBef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Lucida Sans Unicode"/>
              </a:rPr>
              <a:t>Mayorías cíclicas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94" name="Text Box 7"/>
          <p:cNvSpPr/>
          <p:nvPr/>
        </p:nvSpPr>
        <p:spPr>
          <a:xfrm>
            <a:off x="533520" y="1052640"/>
            <a:ext cx="8305200" cy="116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spAutoFit/>
          </a:bodyPr>
          <a:p>
            <a:pPr>
              <a:lnSpc>
                <a:spcPct val="100000"/>
              </a:lnSpc>
              <a:spcBef>
                <a:spcPts val="1749"/>
              </a:spcBef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Lucida Sans Unicode"/>
              </a:rPr>
              <a:t>1975: ganó 2-a-1  </a:t>
            </a:r>
            <a:r>
              <a:rPr b="1" i="1" lang="en-GB" sz="2800" spc="-1" strike="noStrike">
                <a:solidFill>
                  <a:srgbClr val="00b050"/>
                </a:solidFill>
                <a:latin typeface="Arial"/>
                <a:ea typeface="Lucida Sans Unicode"/>
              </a:rPr>
              <a:t>pro-Europa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749"/>
              </a:spcBef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Lucida Sans Unicode"/>
              </a:rPr>
              <a:t>2016: 52-48  </a:t>
            </a:r>
            <a:r>
              <a:rPr b="1" i="1" lang="en-GB" sz="2800" spc="-1" strike="noStrike">
                <a:solidFill>
                  <a:srgbClr val="ff0000"/>
                </a:solidFill>
                <a:latin typeface="Arial"/>
                <a:ea typeface="Lucida Sans Unicode"/>
              </a:rPr>
              <a:t>anti-Europa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295" name="Picture 2" descr="http://www.newstatesman.com/sites/default/files/styles/large/public/brexit_2.png?itok=-Ur2FEIC"/>
          <p:cNvPicPr/>
          <p:nvPr/>
        </p:nvPicPr>
        <p:blipFill>
          <a:blip r:embed="rId1"/>
          <a:stretch/>
        </p:blipFill>
        <p:spPr>
          <a:xfrm>
            <a:off x="324000" y="2365200"/>
            <a:ext cx="8500320" cy="43030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23" dur="indefinite" restart="never" nodeType="tmRoot">
          <p:childTnLst>
            <p:seq>
              <p:cTn id="224" dur="indefinite" nodeType="mainSeq">
                <p:childTnLst>
                  <p:par>
                    <p:cTn id="225" nodeType="clickEffect" fill="hold">
                      <p:stCondLst>
                        <p:cond delay="indefinite"/>
                      </p:stCondLst>
                      <p:childTnLst>
                        <p:par>
                          <p:cTn id="226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22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" name="Imagen 2" descr="Gráfico, Gráfico de barras&#10;&#10;Descripción generada automáticamente"/>
          <p:cNvPicPr/>
          <p:nvPr/>
        </p:nvPicPr>
        <p:blipFill>
          <a:blip r:embed="rId1"/>
          <a:stretch/>
        </p:blipFill>
        <p:spPr>
          <a:xfrm>
            <a:off x="33120" y="1354680"/>
            <a:ext cx="4367520" cy="4412520"/>
          </a:xfrm>
          <a:prstGeom prst="rect">
            <a:avLst/>
          </a:prstGeom>
          <a:ln w="0">
            <a:noFill/>
          </a:ln>
        </p:spPr>
      </p:pic>
      <p:pic>
        <p:nvPicPr>
          <p:cNvPr id="297" name="Imagen 4" descr="Gráfico, Gráfico de barras&#10;&#10;Descripción generada automáticamente"/>
          <p:cNvPicPr/>
          <p:nvPr/>
        </p:nvPicPr>
        <p:blipFill>
          <a:blip r:embed="rId2"/>
          <a:stretch/>
        </p:blipFill>
        <p:spPr>
          <a:xfrm>
            <a:off x="4731840" y="1354680"/>
            <a:ext cx="4367520" cy="4412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Text Box 1"/>
          <p:cNvSpPr/>
          <p:nvPr/>
        </p:nvSpPr>
        <p:spPr>
          <a:xfrm>
            <a:off x="1189080" y="222120"/>
            <a:ext cx="6911280" cy="580680"/>
          </a:xfrm>
          <a:prstGeom prst="rect">
            <a:avLst/>
          </a:prstGeom>
          <a:solidFill>
            <a:srgbClr val="b2b2b2"/>
          </a:solidFill>
          <a:ln w="9525">
            <a:noFill/>
          </a:ln>
          <a:effectLst>
            <a:outerShdw algn="ctr" dir="2700000" dist="107932" rotWithShape="0">
              <a:srgbClr val="808080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spAutoFit/>
          </a:bodyPr>
          <a:p>
            <a:pPr algn="ctr">
              <a:lnSpc>
                <a:spcPct val="100000"/>
              </a:lnSpc>
              <a:spcBef>
                <a:spcPts val="2001"/>
              </a:spcBef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Lucida Sans Unicode"/>
              </a:rPr>
              <a:t>MPs sin derechos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99" name="Text Box 7"/>
          <p:cNvSpPr/>
          <p:nvPr/>
        </p:nvSpPr>
        <p:spPr>
          <a:xfrm>
            <a:off x="533520" y="1052640"/>
            <a:ext cx="8305200" cy="51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spAutoFit/>
          </a:bodyPr>
          <a:p>
            <a:pPr>
              <a:lnSpc>
                <a:spcPct val="100000"/>
              </a:lnSpc>
              <a:spcBef>
                <a:spcPts val="1749"/>
              </a:spcBef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Lucida Sans Unicode"/>
              </a:rPr>
              <a:t>Cagé y Dewitte: finanzas campaña UK 1857-2017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300" name="Text Box 7"/>
          <p:cNvSpPr/>
          <p:nvPr/>
        </p:nvSpPr>
        <p:spPr>
          <a:xfrm>
            <a:off x="539640" y="1717560"/>
            <a:ext cx="8305200" cy="4290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spAutoFit/>
          </a:bodyPr>
          <a:p>
            <a:pPr marL="457200" indent="-457200">
              <a:lnSpc>
                <a:spcPct val="100000"/>
              </a:lnSpc>
              <a:spcBef>
                <a:spcPts val="1749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i="1" lang="en-GB" sz="2800" spc="-1" strike="noStrike">
                <a:solidFill>
                  <a:srgbClr val="003300"/>
                </a:solidFill>
                <a:latin typeface="Arial"/>
                <a:ea typeface="Lucida Sans Unicode"/>
              </a:rPr>
              <a:t>N</a:t>
            </a:r>
            <a:r>
              <a:rPr b="0" lang="en-GB" sz="2800" spc="-1" strike="noStrike">
                <a:solidFill>
                  <a:srgbClr val="003300"/>
                </a:solidFill>
                <a:latin typeface="Arial"/>
                <a:ea typeface="Lucida Sans Unicode"/>
              </a:rPr>
              <a:t> = 69k constituency-candidates (40 elecciones)</a:t>
            </a:r>
            <a:endParaRPr b="0" lang="en-US" sz="28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spcBef>
                <a:spcPts val="1749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GB" sz="2800" spc="-1" strike="noStrike">
                <a:solidFill>
                  <a:srgbClr val="003300"/>
                </a:solidFill>
                <a:latin typeface="Arial"/>
                <a:ea typeface="Lucida Sans Unicode"/>
              </a:rPr>
              <a:t>Corr($-voto)&gt;0, </a:t>
            </a:r>
            <a:r>
              <a:rPr b="0" lang="en-GB" sz="2800" spc="-1" strike="noStrike">
                <a:solidFill>
                  <a:srgbClr val="000000"/>
                </a:solidFill>
                <a:latin typeface="Times New Roman"/>
                <a:ea typeface="Lucida Sans Unicode"/>
              </a:rPr>
              <a:t>Δ</a:t>
            </a:r>
            <a:r>
              <a:rPr b="0" lang="en-GB" sz="2800" spc="-1" strike="noStrike" baseline="30000">
                <a:solidFill>
                  <a:srgbClr val="000000"/>
                </a:solidFill>
                <a:latin typeface="Times New Roman"/>
                <a:ea typeface="Lucida Sans Unicode"/>
              </a:rPr>
              <a:t>+</a:t>
            </a:r>
            <a:r>
              <a:rPr b="0" lang="en-GB" sz="2800" spc="-1" strike="noStrike">
                <a:solidFill>
                  <a:srgbClr val="000000"/>
                </a:solidFill>
                <a:latin typeface="Times New Roman"/>
                <a:ea typeface="Lucida Sans Unicode"/>
              </a:rPr>
              <a:t> post-1880</a:t>
            </a:r>
            <a:r>
              <a:rPr b="0" lang="en-GB" sz="2800" spc="-1" strike="noStrike">
                <a:solidFill>
                  <a:srgbClr val="003300"/>
                </a:solidFill>
                <a:latin typeface="Arial"/>
                <a:ea typeface="Lucida Sans Unicode"/>
              </a:rPr>
              <a:t>, max ~1982</a:t>
            </a:r>
            <a:br>
              <a:rPr sz="2800"/>
            </a:br>
            <a:r>
              <a:rPr b="0" lang="en-GB" sz="2800" spc="-1" strike="noStrike">
                <a:solidFill>
                  <a:srgbClr val="003300"/>
                </a:solidFill>
                <a:latin typeface="Arial"/>
                <a:ea typeface="Lucida Sans Unicode"/>
              </a:rPr>
              <a:t>(radio local y wifi)</a:t>
            </a:r>
            <a:endParaRPr b="0" lang="en-US" sz="28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spcBef>
                <a:spcPts val="1749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GB" sz="2800" spc="-1" strike="noStrike">
                <a:solidFill>
                  <a:srgbClr val="003300"/>
                </a:solidFill>
                <a:latin typeface="Arial"/>
                <a:ea typeface="Lucida Sans Unicode"/>
              </a:rPr>
              <a:t>Monto se desplomó: </a:t>
            </a:r>
            <a:br>
              <a:rPr sz="2800"/>
            </a:br>
            <a:r>
              <a:rPr b="0" lang="en-GB" sz="2800" spc="-1" strike="noStrike">
                <a:solidFill>
                  <a:srgbClr val="003300"/>
                </a:solidFill>
                <a:latin typeface="Arial"/>
                <a:ea typeface="Lucida Sans Unicode"/>
              </a:rPr>
              <a:t>media $</a:t>
            </a:r>
            <a:r>
              <a:rPr b="0" lang="en-GB" sz="2800" spc="-1" strike="noStrike" baseline="-25000">
                <a:solidFill>
                  <a:srgbClr val="003300"/>
                </a:solidFill>
                <a:latin typeface="Arial"/>
                <a:ea typeface="Lucida Sans Unicode"/>
              </a:rPr>
              <a:t>1865</a:t>
            </a:r>
            <a:r>
              <a:rPr b="0" lang="en-GB" sz="2800" spc="-1" strike="noStrike">
                <a:solidFill>
                  <a:srgbClr val="003300"/>
                </a:solidFill>
                <a:latin typeface="Arial"/>
                <a:ea typeface="Lucida Sans Unicode"/>
              </a:rPr>
              <a:t>=27 ingresos anuales</a:t>
            </a:r>
            <a:br>
              <a:rPr sz="2800"/>
            </a:br>
            <a:r>
              <a:rPr b="0" lang="en-GB" sz="2800" spc="-1" strike="noStrike">
                <a:solidFill>
                  <a:srgbClr val="003300"/>
                </a:solidFill>
                <a:latin typeface="Arial"/>
                <a:ea typeface="Lucida Sans Unicode"/>
              </a:rPr>
              <a:t>media $</a:t>
            </a:r>
            <a:r>
              <a:rPr b="0" lang="en-GB" sz="2800" spc="-1" strike="noStrike" baseline="-25000">
                <a:solidFill>
                  <a:srgbClr val="003300"/>
                </a:solidFill>
                <a:latin typeface="Arial"/>
                <a:ea typeface="Lucida Sans Unicode"/>
              </a:rPr>
              <a:t>2017</a:t>
            </a:r>
            <a:r>
              <a:rPr b="0" lang="en-GB" sz="2800" spc="-1" strike="noStrike">
                <a:solidFill>
                  <a:srgbClr val="003300"/>
                </a:solidFill>
                <a:latin typeface="Arial"/>
                <a:ea typeface="Lucida Sans Unicode"/>
              </a:rPr>
              <a:t>=  0.2   </a:t>
            </a:r>
            <a:endParaRPr b="0" lang="en-US" sz="28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spcBef>
                <a:spcPts val="1749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GB" sz="2800" spc="-1" strike="noStrike">
                <a:solidFill>
                  <a:srgbClr val="003300"/>
                </a:solidFill>
                <a:latin typeface="Arial"/>
                <a:ea typeface="Lucida Sans Unicode"/>
              </a:rPr>
              <a:t>Antes pagaba </a:t>
            </a:r>
            <a:r>
              <a:rPr b="0" i="1" lang="en-GB" sz="2800" spc="-1" strike="noStrike">
                <a:solidFill>
                  <a:srgbClr val="003300"/>
                </a:solidFill>
                <a:latin typeface="Arial"/>
                <a:ea typeface="Lucida Sans Unicode"/>
              </a:rPr>
              <a:t>staff</a:t>
            </a:r>
            <a:r>
              <a:rPr b="0" lang="en-GB" sz="2800" spc="-1" strike="noStrike">
                <a:solidFill>
                  <a:srgbClr val="003300"/>
                </a:solidFill>
                <a:latin typeface="Arial"/>
                <a:ea typeface="Lucida Sans Unicode"/>
              </a:rPr>
              <a:t>, hoy paga anuncios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29" dur="indefinite" restart="never" nodeType="tmRoot">
          <p:childTnLst>
            <p:seq>
              <p:cTn id="230" dur="indefinite" nodeType="mainSeq">
                <p:childTnLst>
                  <p:par>
                    <p:cTn id="231" fill="hold">
                      <p:stCondLst>
                        <p:cond delay="indefinite"/>
                      </p:stCondLst>
                      <p:childTnLst>
                        <p:par>
                          <p:cTn id="232" fill="hold">
                            <p:stCondLst>
                              <p:cond delay="0"/>
                            </p:stCondLst>
                            <p:childTnLst>
                              <p:par>
                                <p:cTn id="23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5" fill="hold">
                      <p:stCondLst>
                        <p:cond delay="indefinite"/>
                      </p:stCondLst>
                      <p:childTnLst>
                        <p:par>
                          <p:cTn id="236" fill="hold">
                            <p:stCondLst>
                              <p:cond delay="0"/>
                            </p:stCondLst>
                            <p:childTnLst>
                              <p:par>
                                <p:cTn id="23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9" fill="hold">
                      <p:stCondLst>
                        <p:cond delay="indefinite"/>
                      </p:stCondLst>
                      <p:childTnLst>
                        <p:par>
                          <p:cTn id="240" fill="hold">
                            <p:stCondLst>
                              <p:cond delay="0"/>
                            </p:stCondLst>
                            <p:childTnLst>
                              <p:par>
                                <p:cTn id="24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3" fill="hold">
                      <p:stCondLst>
                        <p:cond delay="indefinite"/>
                      </p:stCondLst>
                      <p:childTnLst>
                        <p:par>
                          <p:cTn id="244" fill="hold">
                            <p:stCondLst>
                              <p:cond delay="0"/>
                            </p:stCondLst>
                            <p:childTnLst>
                              <p:par>
                                <p:cTn id="24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Imagen 2" descr="Tabla&#10;&#10;Descripción generada automáticamente"/>
          <p:cNvPicPr/>
          <p:nvPr/>
        </p:nvPicPr>
        <p:blipFill>
          <a:blip r:embed="rId1"/>
          <a:stretch/>
        </p:blipFill>
        <p:spPr>
          <a:xfrm>
            <a:off x="1236600" y="14400"/>
            <a:ext cx="6692400" cy="6835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Text Box 2"/>
          <p:cNvSpPr/>
          <p:nvPr/>
        </p:nvSpPr>
        <p:spPr>
          <a:xfrm>
            <a:off x="609480" y="687240"/>
            <a:ext cx="7619400" cy="94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spAutoFit/>
          </a:bodyPr>
          <a:p>
            <a:pPr>
              <a:lnSpc>
                <a:spcPct val="100000"/>
              </a:lnSpc>
              <a:spcBef>
                <a:spcPts val="1749"/>
              </a:spcBef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Lucida Sans Unicode"/>
              </a:rPr>
              <a:t>Cuna de los Parlamentos y del </a:t>
            </a:r>
            <a:br>
              <a:rPr sz="2800"/>
            </a:b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Lucida Sans Unicode"/>
              </a:rPr>
              <a:t>gobierno limitado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28" name="Text Box 2"/>
          <p:cNvSpPr/>
          <p:nvPr/>
        </p:nvSpPr>
        <p:spPr>
          <a:xfrm>
            <a:off x="611280" y="2133720"/>
            <a:ext cx="7619400" cy="4172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spAutoFit/>
          </a:bodyPr>
          <a:p>
            <a:pPr>
              <a:lnSpc>
                <a:spcPct val="100000"/>
              </a:lnSpc>
              <a:spcBef>
                <a:spcPts val="1749"/>
              </a:spcBef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Lucida Sans Unicode"/>
              </a:rPr>
              <a:t>XXI: el Reino Unido experimenta una profunda recomposición política (cf. </a:t>
            </a:r>
            <a:r>
              <a:rPr b="0" i="1" lang="en-GB" sz="2800" spc="-1" strike="noStrike">
                <a:solidFill>
                  <a:srgbClr val="000000"/>
                </a:solidFill>
                <a:latin typeface="Arial"/>
                <a:ea typeface="Lucida Sans Unicode"/>
              </a:rPr>
              <a:t>Corn Laws?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Lucida Sans Unicode"/>
              </a:rPr>
              <a:t>)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749"/>
              </a:spcBef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Lucida Sans Unicode"/>
              </a:rPr>
              <a:t>Monumentales fracasos de la élite británica (Cameron, Corbyn): </a:t>
            </a:r>
            <a:endParaRPr b="0" lang="en-US" sz="28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spcBef>
                <a:spcPts val="1749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Lucida Sans Unicode"/>
              </a:rPr>
              <a:t>14 años de gobiernos conservadores tipo montaña rusa</a:t>
            </a:r>
            <a:endParaRPr b="0" lang="en-US" sz="28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spcBef>
                <a:spcPts val="1749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Lucida Sans Unicode"/>
              </a:rPr>
              <a:t>el Brexit abrió incluso la posibilidad del desmembramiento del UK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nodeType="clickEffect" fill="hold">
                      <p:stCondLst>
                        <p:cond delay="indefinite"/>
                      </p:stCondLst>
                      <p:childTnLst>
                        <p:par>
                          <p:cTn id="4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pic>
        <p:nvPicPr>
          <p:cNvPr id="303" name="Imagen 2" descr="Gráfico, Gráfico de líneas&#10;&#10;Descripción generada automáticamente"/>
          <p:cNvPicPr/>
          <p:nvPr/>
        </p:nvPicPr>
        <p:blipFill>
          <a:blip r:embed="rId1"/>
          <a:stretch/>
        </p:blipFill>
        <p:spPr>
          <a:xfrm>
            <a:off x="262440" y="275400"/>
            <a:ext cx="8632440" cy="6335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pic>
        <p:nvPicPr>
          <p:cNvPr id="305" name="Imagen 5" descr="Gráfico, Gráfico de líneas&#10;&#10;Descripción generada automáticamente"/>
          <p:cNvPicPr/>
          <p:nvPr/>
        </p:nvPicPr>
        <p:blipFill>
          <a:blip r:embed="rId1"/>
          <a:stretch/>
        </p:blipFill>
        <p:spPr>
          <a:xfrm>
            <a:off x="172440" y="362160"/>
            <a:ext cx="8849880" cy="6147000"/>
          </a:xfrm>
          <a:prstGeom prst="rect">
            <a:avLst/>
          </a:prstGeom>
          <a:ln w="0">
            <a:noFill/>
          </a:ln>
        </p:spPr>
      </p:pic>
      <p:sp>
        <p:nvSpPr>
          <p:cNvPr id="306" name="PlaceHolder 2"/>
          <p:cNvSpPr>
            <a:spLocks noGrp="1"/>
          </p:cNvSpPr>
          <p:nvPr>
            <p:ph/>
          </p:nvPr>
        </p:nvSpPr>
        <p:spPr>
          <a:xfrm>
            <a:off x="4648320" y="1600200"/>
            <a:ext cx="4037760" cy="4525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pic>
        <p:nvPicPr>
          <p:cNvPr id="308" name="Imagen 5" descr="Tabla&#10;&#10;Descripción generada automáticamente"/>
          <p:cNvPicPr/>
          <p:nvPr/>
        </p:nvPicPr>
        <p:blipFill>
          <a:blip r:embed="rId1"/>
          <a:stretch/>
        </p:blipFill>
        <p:spPr>
          <a:xfrm>
            <a:off x="367200" y="264240"/>
            <a:ext cx="8624880" cy="6342480"/>
          </a:xfrm>
          <a:prstGeom prst="rect">
            <a:avLst/>
          </a:prstGeom>
          <a:ln w="0">
            <a:noFill/>
          </a:ln>
        </p:spPr>
      </p:pic>
      <p:sp>
        <p:nvSpPr>
          <p:cNvPr id="309" name="PlaceHolder 2"/>
          <p:cNvSpPr>
            <a:spLocks noGrp="1"/>
          </p:cNvSpPr>
          <p:nvPr>
            <p:ph/>
          </p:nvPr>
        </p:nvSpPr>
        <p:spPr>
          <a:xfrm>
            <a:off x="4648320" y="1600200"/>
            <a:ext cx="4037760" cy="4525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pic>
        <p:nvPicPr>
          <p:cNvPr id="311" name="Imagen 5" descr="Gráfico&#10;&#10;Descripción generada automáticamente"/>
          <p:cNvPicPr/>
          <p:nvPr/>
        </p:nvPicPr>
        <p:blipFill>
          <a:blip r:embed="rId1"/>
          <a:stretch/>
        </p:blipFill>
        <p:spPr>
          <a:xfrm>
            <a:off x="1693800" y="106560"/>
            <a:ext cx="6346440" cy="4372200"/>
          </a:xfrm>
          <a:prstGeom prst="rect">
            <a:avLst/>
          </a:prstGeom>
          <a:ln w="0">
            <a:noFill/>
          </a:ln>
        </p:spPr>
      </p:pic>
      <p:sp>
        <p:nvSpPr>
          <p:cNvPr id="312" name="PlaceHolder 2"/>
          <p:cNvSpPr>
            <a:spLocks noGrp="1"/>
          </p:cNvSpPr>
          <p:nvPr>
            <p:ph/>
          </p:nvPr>
        </p:nvSpPr>
        <p:spPr>
          <a:xfrm>
            <a:off x="660960" y="4755600"/>
            <a:ext cx="7972920" cy="1976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340920" indent="-340920">
              <a:lnSpc>
                <a:spcPct val="95000"/>
              </a:lnSpc>
              <a:spcBef>
                <a:spcPts val="799"/>
              </a:spcBef>
              <a:buClr>
                <a:srgbClr val="000000"/>
              </a:buClr>
              <a:buFont typeface="Times New Roman"/>
              <a:buChar char="•"/>
            </a:pPr>
            <a:r>
              <a:rPr b="0" lang="es-ES" sz="2800" spc="-1" strike="noStrike">
                <a:solidFill>
                  <a:srgbClr val="000000"/>
                </a:solidFill>
                <a:latin typeface="Times New Roman"/>
                <a:ea typeface="Lucida Sans Unicode"/>
              </a:rPr>
              <a:t>USA (Jacobson):</a:t>
            </a:r>
            <a:br>
              <a:rPr sz="2800"/>
            </a:br>
            <a:r>
              <a:rPr b="0" lang="es-ES" sz="2800" spc="-1" strike="noStrike">
                <a:solidFill>
                  <a:srgbClr val="000000"/>
                </a:solidFill>
                <a:latin typeface="Times New Roman"/>
                <a:ea typeface="Lucida Sans Unicode"/>
              </a:rPr>
              <a:t>v</a:t>
            </a:r>
            <a:r>
              <a:rPr b="0" lang="es-ES" sz="2800" spc="-1" strike="noStrike" baseline="-25000">
                <a:solidFill>
                  <a:srgbClr val="000000"/>
                </a:solidFill>
                <a:latin typeface="Times New Roman"/>
                <a:ea typeface="Lucida Sans Unicode"/>
              </a:rPr>
              <a:t>i</a:t>
            </a:r>
            <a:r>
              <a:rPr b="0" lang="es-ES" sz="2800" spc="-1" strike="noStrike">
                <a:solidFill>
                  <a:srgbClr val="000000"/>
                </a:solidFill>
                <a:latin typeface="Times New Roman"/>
                <a:ea typeface="Lucida Sans Unicode"/>
              </a:rPr>
              <a:t> = </a:t>
            </a:r>
            <a:r>
              <a:rPr b="0" lang="es-ES" sz="28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β</a:t>
            </a:r>
            <a:r>
              <a:rPr b="0" lang="es-ES" sz="2800" spc="-1" strike="noStrike" baseline="-25000">
                <a:solidFill>
                  <a:srgbClr val="000000"/>
                </a:solidFill>
                <a:latin typeface="Times New Roman"/>
                <a:ea typeface="Times New Roman"/>
              </a:rPr>
              <a:t>0</a:t>
            </a:r>
            <a:r>
              <a:rPr b="0" lang="es-ES" sz="2800" spc="-1" strike="noStrike">
                <a:solidFill>
                  <a:srgbClr val="000000"/>
                </a:solidFill>
                <a:latin typeface="Times New Roman"/>
                <a:ea typeface="Lucida Sans Unicode"/>
              </a:rPr>
              <a:t> + β</a:t>
            </a:r>
            <a:r>
              <a:rPr b="0" lang="es-ES" sz="2800" spc="-1" strike="noStrike" baseline="-25000">
                <a:solidFill>
                  <a:srgbClr val="000000"/>
                </a:solidFill>
                <a:latin typeface="Times New Roman"/>
                <a:ea typeface="Lucida Sans Unicode"/>
              </a:rPr>
              <a:t>1</a:t>
            </a:r>
            <a:r>
              <a:rPr b="0" lang="es-ES" sz="2800" spc="-1" strike="noStrike">
                <a:solidFill>
                  <a:srgbClr val="000000"/>
                </a:solidFill>
                <a:latin typeface="Times New Roman"/>
                <a:ea typeface="Lucida Sans Unicode"/>
              </a:rPr>
              <a:t>$</a:t>
            </a:r>
            <a:r>
              <a:rPr b="0" lang="es-ES" sz="2800" spc="-1" strike="noStrike" baseline="-25000">
                <a:solidFill>
                  <a:srgbClr val="000000"/>
                </a:solidFill>
                <a:latin typeface="Times New Roman"/>
                <a:ea typeface="Lucida Sans Unicode"/>
              </a:rPr>
              <a:t>i</a:t>
            </a:r>
            <a:r>
              <a:rPr b="0" lang="es-ES" sz="2800" spc="-1" strike="noStrike">
                <a:solidFill>
                  <a:srgbClr val="000000"/>
                </a:solidFill>
                <a:latin typeface="Times New Roman"/>
                <a:ea typeface="Lucida Sans Unicode"/>
              </a:rPr>
              <a:t>+…</a:t>
            </a:r>
            <a:endParaRPr b="0" lang="en-US" sz="2800" spc="-1" strike="noStrike">
              <a:latin typeface="Arial"/>
            </a:endParaRPr>
          </a:p>
          <a:p>
            <a:pPr marL="340920" indent="-340920">
              <a:lnSpc>
                <a:spcPct val="95000"/>
              </a:lnSpc>
              <a:spcBef>
                <a:spcPts val="799"/>
              </a:spcBef>
              <a:buClr>
                <a:srgbClr val="000000"/>
              </a:buClr>
              <a:buFont typeface="Times New Roman"/>
              <a:buChar char="•"/>
            </a:pPr>
            <a:r>
              <a:rPr b="0" lang="es-ES" sz="2800" spc="-1" strike="noStrike">
                <a:solidFill>
                  <a:srgbClr val="000000"/>
                </a:solidFill>
                <a:latin typeface="Times New Roman"/>
                <a:ea typeface="Lucida Sans Unicode"/>
              </a:rPr>
              <a:t>β</a:t>
            </a:r>
            <a:r>
              <a:rPr b="0" lang="es-ES" sz="2800" spc="-1" strike="noStrike" baseline="-25000">
                <a:solidFill>
                  <a:srgbClr val="000000"/>
                </a:solidFill>
                <a:latin typeface="Times New Roman"/>
                <a:ea typeface="Lucida Sans Unicode"/>
              </a:rPr>
              <a:t>1</a:t>
            </a:r>
            <a:r>
              <a:rPr b="0" lang="es-ES" sz="2800" spc="-1" strike="noStrike">
                <a:solidFill>
                  <a:srgbClr val="000000"/>
                </a:solidFill>
                <a:latin typeface="Times New Roman"/>
                <a:ea typeface="Lucida Sans Unicode"/>
              </a:rPr>
              <a:t> &lt; 0 !!!</a:t>
            </a:r>
            <a:endParaRPr b="0" lang="en-US" sz="2800" spc="-1" strike="noStrike">
              <a:latin typeface="Arial"/>
            </a:endParaRPr>
          </a:p>
        </p:txBody>
      </p:sp>
      <p:graphicFrame>
        <p:nvGraphicFramePr>
          <p:cNvPr id="313" name="Tabla 6"/>
          <p:cNvGraphicFramePr/>
          <p:nvPr/>
        </p:nvGraphicFramePr>
        <p:xfrm>
          <a:off x="3855600" y="4754880"/>
          <a:ext cx="5120280" cy="1482840"/>
        </p:xfrm>
        <a:graphic>
          <a:graphicData uri="http://schemas.openxmlformats.org/drawingml/2006/table">
            <a:tbl>
              <a:tblPr/>
              <a:tblGrid>
                <a:gridCol w="1280160"/>
                <a:gridCol w="1280160"/>
                <a:gridCol w="1280160"/>
                <a:gridCol w="1280160"/>
              </a:tblGrid>
              <a:tr h="370800">
                <a:tc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00cc99"/>
                    </a:solidFill>
                  </a:tcPr>
                </a:tc>
                <a:tc gridSpan="3"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1" lang="es-ES" sz="1800" spc="-1" strike="noStrike">
                          <a:solidFill>
                            <a:srgbClr val="ffffff"/>
                          </a:solidFill>
                          <a:latin typeface="Times New Roman"/>
                          <a:ea typeface="Lucida Sans Unicode"/>
                        </a:rPr>
                        <a:t>            </a:t>
                      </a:r>
                      <a:r>
                        <a:rPr b="1" lang="es-ES" sz="1800" spc="-1" strike="noStrike">
                          <a:solidFill>
                            <a:srgbClr val="ffffff"/>
                          </a:solidFill>
                          <a:latin typeface="Times New Roman"/>
                          <a:ea typeface="Lucida Sans Unicode"/>
                        </a:rPr>
                        <a:t>Pespectiva electoral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00cc99"/>
                    </a:solidFill>
                  </a:tcPr>
                </a:tc>
                <a:tc hMerge="1"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  <a:tr h="370800">
                <a:tc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ecdd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s-ES" sz="1800" spc="-1" strike="noStrike">
                          <a:solidFill>
                            <a:srgbClr val="000000"/>
                          </a:solidFill>
                          <a:latin typeface="Times New Roman"/>
                          <a:ea typeface="Lucida Sans Unicode"/>
                        </a:rPr>
                        <a:t>OK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ecdd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s-ES" sz="1800" spc="-1" strike="noStrike">
                          <a:solidFill>
                            <a:srgbClr val="000000"/>
                          </a:solidFill>
                          <a:latin typeface="Times New Roman"/>
                          <a:ea typeface="Lucida Sans Unicode"/>
                        </a:rPr>
                        <a:t>mediocre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ecdd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s-ES" sz="1800" spc="-1" strike="noStrike">
                          <a:solidFill>
                            <a:srgbClr val="000000"/>
                          </a:solidFill>
                          <a:latin typeface="Times New Roman"/>
                          <a:ea typeface="Lucida Sans Unicode"/>
                        </a:rPr>
                        <a:t>pésima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ecdd"/>
                    </a:solidFill>
                  </a:tcPr>
                </a:tc>
              </a:tr>
              <a:tr h="37080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s-ES" sz="1800" spc="-1" strike="noStrike">
                          <a:solidFill>
                            <a:srgbClr val="000000"/>
                          </a:solidFill>
                          <a:latin typeface="Times New Roman"/>
                          <a:ea typeface="Lucida Sans Unicode"/>
                        </a:rPr>
                        <a:t>Gasto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f5ef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s-ES" sz="1800" spc="-1" strike="noStrike">
                          <a:solidFill>
                            <a:srgbClr val="000000"/>
                          </a:solidFill>
                          <a:latin typeface="Times New Roman"/>
                          <a:ea typeface="Lucida Sans Unicode"/>
                        </a:rPr>
                        <a:t>bajo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f5ef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s-ES" sz="1800" spc="-1" strike="noStrike">
                          <a:solidFill>
                            <a:srgbClr val="000000"/>
                          </a:solidFill>
                          <a:latin typeface="Times New Roman"/>
                          <a:ea typeface="Lucida Sans Unicode"/>
                        </a:rPr>
                        <a:t>alto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f5ef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s-ES" sz="1800" spc="-1" strike="noStrike">
                          <a:solidFill>
                            <a:srgbClr val="000000"/>
                          </a:solidFill>
                          <a:latin typeface="Times New Roman"/>
                          <a:ea typeface="Lucida Sans Unicode"/>
                        </a:rPr>
                        <a:t>$0</a:t>
                      </a:r>
                      <a:br>
                        <a:rPr sz="1800"/>
                      </a:br>
                      <a:r>
                        <a:rPr b="0" lang="es-ES" sz="1800" spc="-1" strike="noStrike">
                          <a:solidFill>
                            <a:srgbClr val="000000"/>
                          </a:solidFill>
                          <a:latin typeface="Times New Roman"/>
                          <a:ea typeface="Lucida Sans Unicode"/>
                        </a:rPr>
                        <a:t>(abandona)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f5ef"/>
                    </a:solidFill>
                  </a:tcPr>
                </a:tc>
              </a:tr>
              <a:tr h="370800">
                <a:tc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ecdd"/>
                    </a:solidFill>
                  </a:tcPr>
                </a:tc>
                <a:tc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ecdd"/>
                    </a:solidFill>
                  </a:tcPr>
                </a:tc>
                <a:tc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ecdd"/>
                    </a:solidFill>
                  </a:tcPr>
                </a:tc>
                <a:tc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ecdd"/>
                    </a:solidFill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47" dur="indefinite" restart="never" nodeType="tmRoot">
          <p:childTnLst>
            <p:seq>
              <p:cTn id="248" dur="indefinite" nodeType="mainSeq">
                <p:childTnLst>
                  <p:par>
                    <p:cTn id="249" fill="hold">
                      <p:stCondLst>
                        <p:cond delay="indefinite"/>
                      </p:stCondLst>
                      <p:childTnLst>
                        <p:par>
                          <p:cTn id="250" fill="hold">
                            <p:stCondLst>
                              <p:cond delay="0"/>
                            </p:stCondLst>
                            <p:childTnLst>
                              <p:par>
                                <p:cTn id="25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3" fill="hold">
                      <p:stCondLst>
                        <p:cond delay="indefinite"/>
                      </p:stCondLst>
                      <p:childTnLst>
                        <p:par>
                          <p:cTn id="254" fill="hold">
                            <p:stCondLst>
                              <p:cond delay="0"/>
                            </p:stCondLst>
                            <p:childTnLst>
                              <p:par>
                                <p:cTn id="25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7" fill="hold">
                      <p:stCondLst>
                        <p:cond delay="indefinite"/>
                      </p:stCondLst>
                      <p:childTnLst>
                        <p:par>
                          <p:cTn id="258" fill="hold">
                            <p:stCondLst>
                              <p:cond delay="0"/>
                            </p:stCondLst>
                            <p:childTnLst>
                              <p:par>
                                <p:cTn id="25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Text Box 1"/>
          <p:cNvSpPr/>
          <p:nvPr/>
        </p:nvSpPr>
        <p:spPr>
          <a:xfrm>
            <a:off x="2432160" y="222120"/>
            <a:ext cx="4425120" cy="580680"/>
          </a:xfrm>
          <a:prstGeom prst="rect">
            <a:avLst/>
          </a:prstGeom>
          <a:solidFill>
            <a:srgbClr val="b2b2b2"/>
          </a:solidFill>
          <a:ln w="9525">
            <a:noFill/>
          </a:ln>
          <a:effectLst>
            <a:outerShdw algn="ctr" dir="2700000" dist="107932" rotWithShape="0">
              <a:srgbClr val="808080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spAutoFit/>
          </a:bodyPr>
          <a:p>
            <a:pPr algn="ctr">
              <a:lnSpc>
                <a:spcPct val="100000"/>
              </a:lnSpc>
              <a:spcBef>
                <a:spcPts val="2001"/>
              </a:spcBef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Lucida Sans Unicode"/>
              </a:rPr>
              <a:t>La prognosis de Boris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315" name="Text Box 2"/>
          <p:cNvSpPr/>
          <p:nvPr/>
        </p:nvSpPr>
        <p:spPr>
          <a:xfrm>
            <a:off x="552600" y="2043000"/>
            <a:ext cx="7619400" cy="179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spAutoFit/>
          </a:bodyPr>
          <a:p>
            <a:pPr>
              <a:lnSpc>
                <a:spcPct val="100000"/>
              </a:lnSpc>
              <a:spcBef>
                <a:spcPts val="1749"/>
              </a:spcBef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Lucida Sans Unicode"/>
              </a:rPr>
              <a:t>El nuevo PM se arrinconó de entrada: </a:t>
            </a:r>
            <a:br>
              <a:rPr sz="2800"/>
            </a:b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Lucida Sans Unicode"/>
              </a:rPr>
              <a:t>- Brexit el 31 de octubre 2019</a:t>
            </a:r>
            <a:br>
              <a:rPr sz="2800"/>
            </a:b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Lucida Sans Unicode"/>
              </a:rPr>
              <a:t>- No al </a:t>
            </a:r>
            <a:r>
              <a:rPr b="0" i="1" lang="en-GB" sz="2800" spc="-1" strike="noStrike">
                <a:solidFill>
                  <a:srgbClr val="000000"/>
                </a:solidFill>
                <a:latin typeface="Arial"/>
                <a:ea typeface="Lucida Sans Unicode"/>
              </a:rPr>
              <a:t>backstop</a:t>
            </a:r>
            <a:br>
              <a:rPr sz="2800"/>
            </a:b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Lucida Sans Unicode"/>
              </a:rPr>
              <a:t>- </a:t>
            </a:r>
            <a:r>
              <a:rPr b="0" i="1" lang="en-GB" sz="2800" spc="-1" strike="noStrike">
                <a:solidFill>
                  <a:srgbClr val="000000"/>
                </a:solidFill>
                <a:latin typeface="Arial"/>
                <a:ea typeface="Lucida Sans Unicode"/>
              </a:rPr>
              <a:t>Better no deal than a bad deal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Lucida Sans Unicode"/>
              </a:rPr>
              <a:t>… como May!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316" name="Text Box 3"/>
          <p:cNvSpPr/>
          <p:nvPr/>
        </p:nvSpPr>
        <p:spPr>
          <a:xfrm>
            <a:off x="609480" y="3913200"/>
            <a:ext cx="7619400" cy="94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spAutoFit/>
          </a:bodyPr>
          <a:p>
            <a:pPr>
              <a:lnSpc>
                <a:spcPct val="100000"/>
              </a:lnSpc>
              <a:spcBef>
                <a:spcPts val="1749"/>
              </a:spcBef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Lucida Sans Unicode"/>
              </a:rPr>
              <a:t>PMs tienen un as bajo la manga:  la elección </a:t>
            </a:r>
            <a:r>
              <a:rPr b="1" lang="en-GB" sz="2800" spc="-1" strike="noStrike">
                <a:solidFill>
                  <a:srgbClr val="000000"/>
                </a:solidFill>
                <a:latin typeface="Arial"/>
                <a:ea typeface="Lucida Sans Unicode"/>
              </a:rPr>
              <a:t>anticipada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Lucida Sans Unicode"/>
              </a:rPr>
              <a:t>. Cree poder ganarla… como May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317" name="Text Box 4"/>
          <p:cNvSpPr/>
          <p:nvPr/>
        </p:nvSpPr>
        <p:spPr>
          <a:xfrm>
            <a:off x="609480" y="5013360"/>
            <a:ext cx="8076600" cy="94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spAutoFit/>
          </a:bodyPr>
          <a:p>
            <a:pPr>
              <a:lnSpc>
                <a:spcPct val="100000"/>
              </a:lnSpc>
              <a:spcBef>
                <a:spcPts val="1749"/>
              </a:spcBef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GB" sz="2800" spc="-1" strike="noStrike">
                <a:solidFill>
                  <a:srgbClr val="990000"/>
                </a:solidFill>
                <a:latin typeface="Arial"/>
                <a:ea typeface="Lucida Sans Unicode"/>
              </a:rPr>
              <a:t>Estrategia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Lucida Sans Unicode"/>
              </a:rPr>
              <a:t>: ¿Adelantas o no la elección general?</a:t>
            </a:r>
            <a:br>
              <a:rPr sz="2800"/>
            </a:b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Lucida Sans Unicode"/>
              </a:rPr>
              <a:t>(Máximo constitucional son 5 años)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Lucida Sans Unicode"/>
              </a:rPr>
              <a:t>‏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318" name="Text Box 4"/>
          <p:cNvSpPr/>
          <p:nvPr/>
        </p:nvSpPr>
        <p:spPr>
          <a:xfrm>
            <a:off x="533520" y="6072120"/>
            <a:ext cx="8076600" cy="51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spAutoFit/>
          </a:bodyPr>
          <a:p>
            <a:pPr algn="ctr">
              <a:lnSpc>
                <a:spcPct val="100000"/>
              </a:lnSpc>
              <a:spcBef>
                <a:spcPts val="1749"/>
              </a:spcBef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Lucida Sans Unicode"/>
              </a:rPr>
              <a:t>(</a:t>
            </a:r>
            <a:r>
              <a:rPr b="0" i="1" lang="en-GB" sz="2800" spc="-1" strike="noStrike">
                <a:solidFill>
                  <a:srgbClr val="000000"/>
                </a:solidFill>
                <a:latin typeface="Arial"/>
                <a:ea typeface="Lucida Sans Unicode"/>
              </a:rPr>
              <a:t>Fixed-Terms Parliamentary Act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Lucida Sans Unicode"/>
              </a:rPr>
              <a:t> de 2011)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319" name="Text Box 4"/>
          <p:cNvSpPr/>
          <p:nvPr/>
        </p:nvSpPr>
        <p:spPr>
          <a:xfrm>
            <a:off x="527040" y="873000"/>
            <a:ext cx="8076600" cy="94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spAutoFit/>
          </a:bodyPr>
          <a:p>
            <a:pPr>
              <a:lnSpc>
                <a:spcPct val="100000"/>
              </a:lnSpc>
              <a:spcBef>
                <a:spcPts val="1749"/>
              </a:spcBef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s-MX" sz="2800" spc="-1" strike="noStrike" u="sng">
                <a:solidFill>
                  <a:srgbClr val="ccccff"/>
                </a:solidFill>
                <a:uFillTx/>
                <a:latin typeface="Times New Roman"/>
                <a:ea typeface="Lucida Sans Unicode"/>
                <a:hlinkClick r:id="rId1"/>
              </a:rPr>
              <a:t>https://www.youtube.com/watch?v=0UVlWdcgHrM</a:t>
            </a:r>
            <a:br>
              <a:rPr sz="2800"/>
            </a:br>
            <a:r>
              <a:rPr b="0" lang="es-MX" sz="2800" spc="-1" strike="noStrike">
                <a:solidFill>
                  <a:srgbClr val="000000"/>
                </a:solidFill>
                <a:latin typeface="Arial"/>
                <a:ea typeface="Lucida Sans Unicode"/>
              </a:rPr>
              <a:t>BJ´s 1st Commons Statement (20´)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320" name="AutoShape 12">
            <a:hlinkClick r:id="rId2" action="ppaction://hlinksldjump"/>
          </p:cNvPr>
          <p:cNvSpPr/>
          <p:nvPr/>
        </p:nvSpPr>
        <p:spPr>
          <a:xfrm>
            <a:off x="8178840" y="4292640"/>
            <a:ext cx="640800" cy="430920"/>
          </a:xfrm>
          <a:prstGeom prst="actionButtonForwardNext">
            <a:avLst/>
          </a:prstGeom>
          <a:solidFill>
            <a:schemeClr val="folHlink"/>
          </a:solidFill>
          <a:ln w="9525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61" dur="indefinite" restart="never" nodeType="tmRoot">
          <p:childTnLst>
            <p:seq>
              <p:cTn id="262" dur="indefinite" nodeType="mainSeq">
                <p:childTnLst>
                  <p:par>
                    <p:cTn id="263" nodeType="clickEffect" fill="hold">
                      <p:stCondLst>
                        <p:cond delay="indefinite"/>
                      </p:stCondLst>
                      <p:childTnLst>
                        <p:par>
                          <p:cTn id="264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26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7" nodeType="clickEffect" fill="hold">
                      <p:stCondLst>
                        <p:cond delay="indefinite"/>
                      </p:stCondLst>
                      <p:childTnLst>
                        <p:par>
                          <p:cTn id="268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26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3" nodeType="clickEffect" fill="hold">
                      <p:stCondLst>
                        <p:cond delay="indefinite"/>
                      </p:stCondLst>
                      <p:childTnLst>
                        <p:par>
                          <p:cTn id="274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27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7" nodeType="clickEffect" fill="hold">
                      <p:stCondLst>
                        <p:cond delay="indefinite"/>
                      </p:stCondLst>
                      <p:childTnLst>
                        <p:par>
                          <p:cTn id="278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27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Text Box 2"/>
          <p:cNvSpPr/>
          <p:nvPr/>
        </p:nvSpPr>
        <p:spPr>
          <a:xfrm>
            <a:off x="609480" y="5864400"/>
            <a:ext cx="7923960" cy="336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spAutoFit/>
          </a:bodyPr>
          <a:p>
            <a:pPr>
              <a:lnSpc>
                <a:spcPct val="100000"/>
              </a:lnSpc>
              <a:spcBef>
                <a:spcPts val="1749"/>
              </a:spcBef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GB" sz="1600" spc="-1" strike="noStrike">
                <a:solidFill>
                  <a:srgbClr val="000000"/>
                </a:solidFill>
                <a:latin typeface="Arial"/>
                <a:ea typeface="Lucida Sans Unicode"/>
              </a:rPr>
              <a:t>De https://www.politico.eu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22" name="Text Box 226"/>
          <p:cNvSpPr/>
          <p:nvPr/>
        </p:nvSpPr>
        <p:spPr>
          <a:xfrm>
            <a:off x="2057400" y="44280"/>
            <a:ext cx="5174640" cy="580680"/>
          </a:xfrm>
          <a:prstGeom prst="rect">
            <a:avLst/>
          </a:prstGeom>
          <a:solidFill>
            <a:srgbClr val="b2b2b2"/>
          </a:solidFill>
          <a:ln w="0">
            <a:noFill/>
          </a:ln>
          <a:effectLst>
            <a:outerShdw algn="ctr" dir="2700000" dist="107932" rotWithShape="0">
              <a:srgbClr val="808080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spAutoFit/>
          </a:bodyPr>
          <a:p>
            <a:pPr algn="ctr">
              <a:lnSpc>
                <a:spcPct val="100000"/>
              </a:lnSpc>
              <a:spcBef>
                <a:spcPts val="2001"/>
              </a:spcBef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i="1" lang="en-GB" sz="3200" spc="-1" strike="noStrike">
                <a:solidFill>
                  <a:srgbClr val="000000"/>
                </a:solidFill>
                <a:latin typeface="Arial"/>
                <a:ea typeface="Lucida Sans Unicode"/>
              </a:rPr>
              <a:t>Poll of polls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323" name="AutoShape 5"/>
          <p:cNvSpPr/>
          <p:nvPr/>
        </p:nvSpPr>
        <p:spPr>
          <a:xfrm>
            <a:off x="8458200" y="6284880"/>
            <a:ext cx="532800" cy="456480"/>
          </a:xfrm>
          <a:prstGeom prst="actionButtonReturn">
            <a:avLst/>
          </a:prstGeom>
          <a:solidFill>
            <a:srgbClr val="b2b2b2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pic>
        <p:nvPicPr>
          <p:cNvPr id="324" name="Imagen 3" descr="Gráfico, Gráfico de líneas&#10;&#10;Descripción generada automáticamente"/>
          <p:cNvPicPr/>
          <p:nvPr/>
        </p:nvPicPr>
        <p:blipFill>
          <a:blip r:embed="rId1"/>
          <a:stretch/>
        </p:blipFill>
        <p:spPr>
          <a:xfrm>
            <a:off x="34560" y="1632240"/>
            <a:ext cx="9074520" cy="35924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Text Box 1"/>
          <p:cNvSpPr/>
          <p:nvPr/>
        </p:nvSpPr>
        <p:spPr>
          <a:xfrm>
            <a:off x="2432160" y="222120"/>
            <a:ext cx="4425120" cy="580680"/>
          </a:xfrm>
          <a:prstGeom prst="rect">
            <a:avLst/>
          </a:prstGeom>
          <a:solidFill>
            <a:srgbClr val="b2b2b2"/>
          </a:solidFill>
          <a:ln w="9525">
            <a:noFill/>
          </a:ln>
          <a:effectLst>
            <a:outerShdw algn="ctr" dir="2700000" dist="107932" rotWithShape="0">
              <a:srgbClr val="808080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spAutoFit/>
          </a:bodyPr>
          <a:p>
            <a:pPr algn="ctr">
              <a:lnSpc>
                <a:spcPct val="100000"/>
              </a:lnSpc>
              <a:spcBef>
                <a:spcPts val="2001"/>
              </a:spcBef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Lucida Sans Unicode"/>
              </a:rPr>
              <a:t>Un gabinete politizado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326" name="Text Box 2"/>
          <p:cNvSpPr/>
          <p:nvPr/>
        </p:nvSpPr>
        <p:spPr>
          <a:xfrm>
            <a:off x="609480" y="1295280"/>
            <a:ext cx="7619400" cy="137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spAutoFit/>
          </a:bodyPr>
          <a:p>
            <a:pPr>
              <a:lnSpc>
                <a:spcPct val="100000"/>
              </a:lnSpc>
              <a:spcBef>
                <a:spcPts val="1749"/>
              </a:spcBef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GB" sz="2800" spc="-1" strike="noStrike" u="sng">
                <a:solidFill>
                  <a:srgbClr val="000000"/>
                </a:solidFill>
                <a:uFillTx/>
                <a:latin typeface="Arial"/>
                <a:ea typeface="Lucida Sans Unicode"/>
              </a:rPr>
              <a:t>Ministros parlamentarios son las </a:t>
            </a:r>
            <a:r>
              <a:rPr b="1" lang="en-GB" sz="2800" spc="-1" strike="noStrike" u="sng">
                <a:solidFill>
                  <a:srgbClr val="000000"/>
                </a:solidFill>
                <a:uFillTx/>
                <a:latin typeface="Arial"/>
                <a:ea typeface="Lucida Sans Unicode"/>
              </a:rPr>
              <a:t>figuras políticas más experimentadas</a:t>
            </a:r>
            <a:r>
              <a:rPr b="0" lang="en-GB" sz="2800" spc="-1" strike="noStrike" u="sng">
                <a:solidFill>
                  <a:srgbClr val="000000"/>
                </a:solidFill>
                <a:uFillTx/>
                <a:latin typeface="Arial"/>
                <a:ea typeface="Lucida Sans Unicode"/>
              </a:rPr>
              <a:t>. Debaten con la oposición en el Parlamento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327" name="Text Box 3"/>
          <p:cNvSpPr/>
          <p:nvPr/>
        </p:nvSpPr>
        <p:spPr>
          <a:xfrm>
            <a:off x="609480" y="3046320"/>
            <a:ext cx="7619400" cy="137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spAutoFit/>
          </a:bodyPr>
          <a:p>
            <a:pPr>
              <a:lnSpc>
                <a:spcPct val="100000"/>
              </a:lnSpc>
              <a:spcBef>
                <a:spcPts val="1749"/>
              </a:spcBef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Lucida Sans Unicode"/>
              </a:rPr>
              <a:t>En sistemas presidenciales, los secretarios tienden a ser </a:t>
            </a:r>
            <a:r>
              <a:rPr b="1" lang="en-GB" sz="2800" spc="-1" strike="noStrike">
                <a:solidFill>
                  <a:srgbClr val="000000"/>
                </a:solidFill>
                <a:latin typeface="Arial"/>
                <a:ea typeface="Lucida Sans Unicode"/>
              </a:rPr>
              <a:t>tecnócratas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Lucida Sans Unicode"/>
              </a:rPr>
              <a:t> aislados del debate político  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328" name="Text Box 4"/>
          <p:cNvSpPr/>
          <p:nvPr/>
        </p:nvSpPr>
        <p:spPr>
          <a:xfrm>
            <a:off x="609480" y="4951440"/>
            <a:ext cx="7848000" cy="946440"/>
          </a:xfrm>
          <a:prstGeom prst="rect">
            <a:avLst/>
          </a:prstGeom>
          <a:solidFill>
            <a:srgbClr val="b2b2b2"/>
          </a:solidFill>
          <a:ln w="9525">
            <a:noFill/>
          </a:ln>
          <a:effectLst>
            <a:outerShdw algn="ctr" dir="2700000" dist="107932" rotWithShape="0">
              <a:srgbClr val="808080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spAutoFit/>
          </a:bodyPr>
          <a:p>
            <a:pPr algn="ctr">
              <a:lnSpc>
                <a:spcPct val="100000"/>
              </a:lnSpc>
              <a:spcBef>
                <a:spcPts val="1749"/>
              </a:spcBef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Lucida Sans Unicode"/>
              </a:rPr>
              <a:t>Ventaja del sistema Westminster: </a:t>
            </a:r>
            <a:br>
              <a:rPr sz="2800"/>
            </a:b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Lucida Sans Unicode"/>
              </a:rPr>
              <a:t>entretenido e informativo para el ciudadano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81" dur="indefinite" restart="never" nodeType="tmRoot">
          <p:childTnLst>
            <p:seq>
              <p:cTn id="282" dur="indefinite" nodeType="mainSeq">
                <p:childTnLst>
                  <p:par>
                    <p:cTn id="283" nodeType="clickEffect" fill="hold">
                      <p:stCondLst>
                        <p:cond delay="indefinite"/>
                      </p:stCondLst>
                      <p:childTnLst>
                        <p:par>
                          <p:cTn id="284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28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7" nodeType="clickEffect" fill="hold">
                      <p:stCondLst>
                        <p:cond delay="indefinite"/>
                      </p:stCondLst>
                      <p:childTnLst>
                        <p:par>
                          <p:cTn id="288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28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Text Box 1027"/>
          <p:cNvSpPr/>
          <p:nvPr/>
        </p:nvSpPr>
        <p:spPr>
          <a:xfrm>
            <a:off x="3408840" y="1387440"/>
            <a:ext cx="421236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spcBef>
                <a:spcPts val="1199"/>
              </a:spcBef>
              <a:buNone/>
            </a:pPr>
            <a:r>
              <a:rPr b="0" i="1" lang="en-US" sz="2400" spc="-1" strike="noStrike">
                <a:solidFill>
                  <a:srgbClr val="000000"/>
                </a:solidFill>
                <a:latin typeface="Times New Roman"/>
                <a:ea typeface="Lucida Sans Unicode"/>
              </a:rPr>
              <a:t>Liz Truss's meltdown </a:t>
            </a:r>
            <a:r>
              <a:rPr b="0" lang="en-US" sz="2400" spc="-1" strike="noStrike">
                <a:solidFill>
                  <a:srgbClr val="000000"/>
                </a:solidFill>
                <a:latin typeface="Times New Roman"/>
                <a:ea typeface="Lucida Sans Unicode"/>
              </a:rPr>
              <a:t>(0:00-8:05)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30" name="Text Box 1"/>
          <p:cNvSpPr/>
          <p:nvPr/>
        </p:nvSpPr>
        <p:spPr>
          <a:xfrm>
            <a:off x="3348000" y="222120"/>
            <a:ext cx="2510640" cy="580680"/>
          </a:xfrm>
          <a:prstGeom prst="rect">
            <a:avLst/>
          </a:prstGeom>
          <a:solidFill>
            <a:srgbClr val="b2b2b2"/>
          </a:solidFill>
          <a:ln w="9525">
            <a:noFill/>
          </a:ln>
          <a:effectLst>
            <a:outerShdw algn="ctr" dir="2700000" dist="107932" rotWithShape="0">
              <a:srgbClr val="808080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spAutoFit/>
          </a:bodyPr>
          <a:p>
            <a:pPr algn="ctr">
              <a:lnSpc>
                <a:spcPct val="100000"/>
              </a:lnSpc>
              <a:spcBef>
                <a:spcPts val="2001"/>
              </a:spcBef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Lucida Sans Unicode"/>
              </a:rPr>
              <a:t>YouTube…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331" name="AutoShape 9">
            <a:hlinkClick r:id="rId1"/>
          </p:cNvPr>
          <p:cNvSpPr/>
          <p:nvPr/>
        </p:nvSpPr>
        <p:spPr>
          <a:xfrm>
            <a:off x="304920" y="5181480"/>
            <a:ext cx="456480" cy="380160"/>
          </a:xfrm>
          <a:prstGeom prst="actionButtonBlank">
            <a:avLst/>
          </a:prstGeom>
          <a:solidFill>
            <a:srgbClr val="00b8ff"/>
          </a:solidFill>
          <a:ln w="9525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32" name="Text Box 10"/>
          <p:cNvSpPr/>
          <p:nvPr/>
        </p:nvSpPr>
        <p:spPr>
          <a:xfrm>
            <a:off x="762120" y="5165640"/>
            <a:ext cx="76140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spcBef>
                <a:spcPts val="1001"/>
              </a:spcBef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Lucida Sans Unicode"/>
              </a:rPr>
              <a:t>Aus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33" name="AutoShape 12">
            <a:hlinkClick r:id="rId2"/>
          </p:cNvPr>
          <p:cNvSpPr/>
          <p:nvPr/>
        </p:nvSpPr>
        <p:spPr>
          <a:xfrm>
            <a:off x="1415880" y="2133720"/>
            <a:ext cx="640800" cy="430920"/>
          </a:xfrm>
          <a:prstGeom prst="actionButtonForwardNext">
            <a:avLst/>
          </a:prstGeom>
          <a:solidFill>
            <a:schemeClr val="folHlink"/>
          </a:solidFill>
          <a:ln w="9525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34" name="AutoShape 12">
            <a:hlinkClick r:id="rId3"/>
          </p:cNvPr>
          <p:cNvSpPr/>
          <p:nvPr/>
        </p:nvSpPr>
        <p:spPr>
          <a:xfrm>
            <a:off x="1415880" y="2924280"/>
            <a:ext cx="640800" cy="432720"/>
          </a:xfrm>
          <a:prstGeom prst="actionButtonForwardNext">
            <a:avLst/>
          </a:prstGeom>
          <a:solidFill>
            <a:schemeClr val="folHlink"/>
          </a:solidFill>
          <a:ln w="9525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35" name="AutoShape 12">
            <a:hlinkClick r:id="rId4"/>
          </p:cNvPr>
          <p:cNvSpPr/>
          <p:nvPr/>
        </p:nvSpPr>
        <p:spPr>
          <a:xfrm>
            <a:off x="1415880" y="3716280"/>
            <a:ext cx="640800" cy="432720"/>
          </a:xfrm>
          <a:prstGeom prst="actionButtonForwardNext">
            <a:avLst/>
          </a:prstGeom>
          <a:solidFill>
            <a:schemeClr val="folHlink"/>
          </a:solidFill>
          <a:ln w="9525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36" name="Text Box 1027"/>
          <p:cNvSpPr/>
          <p:nvPr/>
        </p:nvSpPr>
        <p:spPr>
          <a:xfrm>
            <a:off x="2484360" y="2133720"/>
            <a:ext cx="529992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spcBef>
                <a:spcPts val="1199"/>
              </a:spcBef>
              <a:buNone/>
            </a:pPr>
            <a:r>
              <a:rPr b="0" i="1" lang="en-US" sz="2400" spc="-1" strike="noStrike">
                <a:solidFill>
                  <a:srgbClr val="000000"/>
                </a:solidFill>
                <a:latin typeface="Times New Roman"/>
                <a:ea typeface="Lucida Sans Unicode"/>
              </a:rPr>
              <a:t>Brown cancels election </a:t>
            </a:r>
            <a:r>
              <a:rPr b="0" lang="en-US" sz="2400" spc="-1" strike="noStrike">
                <a:solidFill>
                  <a:srgbClr val="000000"/>
                </a:solidFill>
                <a:latin typeface="Times New Roman"/>
                <a:ea typeface="Lucida Sans Unicode"/>
              </a:rPr>
              <a:t>(0:00-2:40)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37" name="Text Box 1027"/>
          <p:cNvSpPr/>
          <p:nvPr/>
        </p:nvSpPr>
        <p:spPr>
          <a:xfrm>
            <a:off x="2484360" y="2924280"/>
            <a:ext cx="529992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spcBef>
                <a:spcPts val="1199"/>
              </a:spcBef>
              <a:buNone/>
            </a:pPr>
            <a:r>
              <a:rPr b="0" i="1" lang="en-US" sz="2400" spc="-1" strike="noStrike">
                <a:solidFill>
                  <a:srgbClr val="000000"/>
                </a:solidFill>
                <a:latin typeface="Times New Roman"/>
                <a:ea typeface="Lucida Sans Unicode"/>
              </a:rPr>
              <a:t>Maggie vs euro </a:t>
            </a:r>
            <a:r>
              <a:rPr b="0" lang="en-US" sz="2400" spc="-1" strike="noStrike">
                <a:solidFill>
                  <a:srgbClr val="000000"/>
                </a:solidFill>
                <a:latin typeface="Times New Roman"/>
                <a:ea typeface="Lucida Sans Unicode"/>
              </a:rPr>
              <a:t>(todo)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38" name="Text Box 1027"/>
          <p:cNvSpPr/>
          <p:nvPr/>
        </p:nvSpPr>
        <p:spPr>
          <a:xfrm>
            <a:off x="2484360" y="3687840"/>
            <a:ext cx="529992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spcBef>
                <a:spcPts val="1199"/>
              </a:spcBef>
              <a:buNone/>
            </a:pPr>
            <a:r>
              <a:rPr b="0" i="1" lang="en-US" sz="2400" spc="-1" strike="noStrike">
                <a:solidFill>
                  <a:srgbClr val="000000"/>
                </a:solidFill>
                <a:latin typeface="Times New Roman"/>
                <a:ea typeface="Lucida Sans Unicode"/>
              </a:rPr>
              <a:t>Blair </a:t>
            </a:r>
            <a:r>
              <a:rPr b="0" lang="en-US" sz="2400" spc="-1" strike="noStrike">
                <a:solidFill>
                  <a:srgbClr val="000000"/>
                </a:solidFill>
                <a:latin typeface="Times New Roman"/>
                <a:ea typeface="Lucida Sans Unicode"/>
              </a:rPr>
              <a:t>(1:30-4:30)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39" name="AutoShape 12">
            <a:hlinkClick r:id="" action="ppaction://hlinkshowjump?jump=lastslide"/>
          </p:cNvPr>
          <p:cNvSpPr/>
          <p:nvPr/>
        </p:nvSpPr>
        <p:spPr>
          <a:xfrm>
            <a:off x="7962840" y="6093000"/>
            <a:ext cx="640800" cy="430920"/>
          </a:xfrm>
          <a:prstGeom prst="actionButtonForwardNext">
            <a:avLst/>
          </a:prstGeom>
          <a:solidFill>
            <a:schemeClr val="folHlink"/>
          </a:solidFill>
          <a:ln w="9525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pic>
        <p:nvPicPr>
          <p:cNvPr id="340" name="" descr="">
            <a:hlinkClick r:id="" action="ppaction://media"/>
          </p:cNvPr>
          <p:cNvPicPr/>
          <p:nvPr>
            <a:videoFile r:link="rId5"/>
            <p:extLst>
              <p:ext uri="{DAA4B4D4-6D71-4841-9C94-3DE7FCFB9230}">
                <p14:media r:link="rId6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907600" y="4299480"/>
            <a:ext cx="2539440" cy="1434240"/>
          </a:xfrm>
          <a:prstGeom prst="rect">
            <a:avLst/>
          </a:prstGeom>
          <a:ln w="0">
            <a:noFill/>
          </a:ln>
        </p:spPr>
      </p:pic>
      <p:pic>
        <p:nvPicPr>
          <p:cNvPr id="341" name="" descr="">
            <a:hlinkClick r:id="" action="ppaction://media"/>
          </p:cNvPr>
          <p:cNvPicPr/>
          <p:nvPr>
            <a:videoFile r:link="rId8"/>
            <p:extLst>
              <p:ext uri="{DAA4B4D4-6D71-4841-9C94-3DE7FCFB9230}">
                <p14:media r:link="rId9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325800" y="220680"/>
            <a:ext cx="2690280" cy="1607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Text Box 1"/>
          <p:cNvSpPr/>
          <p:nvPr/>
        </p:nvSpPr>
        <p:spPr>
          <a:xfrm>
            <a:off x="1663560" y="222120"/>
            <a:ext cx="5879520" cy="580680"/>
          </a:xfrm>
          <a:prstGeom prst="rect">
            <a:avLst/>
          </a:prstGeom>
          <a:solidFill>
            <a:srgbClr val="b2b2b2"/>
          </a:solidFill>
          <a:ln w="9525">
            <a:noFill/>
          </a:ln>
          <a:effectLst>
            <a:outerShdw algn="ctr" dir="2700000" dist="107932" rotWithShape="0">
              <a:srgbClr val="808080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spAutoFit/>
          </a:bodyPr>
          <a:p>
            <a:pPr algn="ctr">
              <a:lnSpc>
                <a:spcPct val="100000"/>
              </a:lnSpc>
              <a:spcBef>
                <a:spcPts val="2001"/>
              </a:spcBef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Lucida Sans Unicode"/>
              </a:rPr>
              <a:t>Funcionamiento parlamentario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343" name="Text Box 2"/>
          <p:cNvSpPr/>
          <p:nvPr/>
        </p:nvSpPr>
        <p:spPr>
          <a:xfrm>
            <a:off x="609480" y="2178000"/>
            <a:ext cx="7619400" cy="94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spAutoFit/>
          </a:bodyPr>
          <a:p>
            <a:pPr>
              <a:lnSpc>
                <a:spcPct val="100000"/>
              </a:lnSpc>
              <a:spcBef>
                <a:spcPts val="1749"/>
              </a:spcBef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Lucida Sans Unicode"/>
              </a:rPr>
              <a:t>Gracias a la disciplina partidista, el </a:t>
            </a:r>
            <a:r>
              <a:rPr b="0" i="1" lang="en-GB" sz="2800" spc="-1" strike="noStrike">
                <a:solidFill>
                  <a:srgbClr val="000000"/>
                </a:solidFill>
                <a:latin typeface="Arial"/>
                <a:ea typeface="Lucida Sans Unicode"/>
              </a:rPr>
              <a:t>PM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Lucida Sans Unicode"/>
              </a:rPr>
              <a:t> es el capitán del debate. “</a:t>
            </a:r>
            <a:r>
              <a:rPr b="0" i="1" lang="en-GB" sz="2800" spc="-1" strike="noStrike">
                <a:solidFill>
                  <a:srgbClr val="000000"/>
                </a:solidFill>
                <a:latin typeface="Arial"/>
                <a:ea typeface="Lucida Sans Unicode"/>
              </a:rPr>
              <a:t>Whipped divisions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Lucida Sans Unicode"/>
              </a:rPr>
              <a:t>” 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344" name="Text Box 3"/>
          <p:cNvSpPr/>
          <p:nvPr/>
        </p:nvSpPr>
        <p:spPr>
          <a:xfrm>
            <a:off x="609480" y="1143000"/>
            <a:ext cx="7619400" cy="94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spAutoFit/>
          </a:bodyPr>
          <a:p>
            <a:pPr>
              <a:lnSpc>
                <a:spcPct val="100000"/>
              </a:lnSpc>
              <a:spcBef>
                <a:spcPts val="1749"/>
              </a:spcBef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Lucida Sans Unicode"/>
              </a:rPr>
              <a:t>El </a:t>
            </a:r>
            <a:r>
              <a:rPr b="0" i="1" lang="en-GB" sz="2800" spc="-1" strike="noStrike">
                <a:solidFill>
                  <a:srgbClr val="000000"/>
                </a:solidFill>
                <a:latin typeface="Arial"/>
                <a:ea typeface="Lucida Sans Unicode"/>
              </a:rPr>
              <a:t>Speaker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Lucida Sans Unicode"/>
              </a:rPr>
              <a:t> vitalicio ordena el debate, no vota. Contrasta con </a:t>
            </a:r>
            <a:r>
              <a:rPr b="0" i="1" lang="en-GB" sz="2800" spc="-1" strike="noStrike">
                <a:solidFill>
                  <a:srgbClr val="000000"/>
                </a:solidFill>
                <a:latin typeface="Arial"/>
                <a:ea typeface="Lucida Sans Unicode"/>
              </a:rPr>
              <a:t>Speaker of the House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Lucida Sans Unicode"/>
              </a:rPr>
              <a:t> en EEUU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345" name="Text Box 4"/>
          <p:cNvSpPr/>
          <p:nvPr/>
        </p:nvSpPr>
        <p:spPr>
          <a:xfrm>
            <a:off x="609480" y="3138480"/>
            <a:ext cx="7923960" cy="94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spAutoFit/>
          </a:bodyPr>
          <a:p>
            <a:pPr>
              <a:lnSpc>
                <a:spcPct val="100000"/>
              </a:lnSpc>
              <a:spcBef>
                <a:spcPts val="1749"/>
              </a:spcBef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Lucida Sans Unicode"/>
              </a:rPr>
              <a:t>Monopolio de la agenda: asuntos del gobierno tienen prioridad sobre las demás mociones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346" name="Text Box 5"/>
          <p:cNvSpPr/>
          <p:nvPr/>
        </p:nvSpPr>
        <p:spPr>
          <a:xfrm>
            <a:off x="609480" y="4354560"/>
            <a:ext cx="4067280" cy="137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spAutoFit/>
          </a:bodyPr>
          <a:p>
            <a:pPr>
              <a:lnSpc>
                <a:spcPct val="100000"/>
              </a:lnSpc>
              <a:spcBef>
                <a:spcPts val="1749"/>
              </a:spcBef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Lucida Sans Unicode"/>
              </a:rPr>
              <a:t>Sistema adversarial </a:t>
            </a:r>
            <a:br>
              <a:rPr sz="2800"/>
            </a:b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Lucida Sans Unicode"/>
              </a:rPr>
              <a:t>oposición-ejecutivo </a:t>
            </a:r>
            <a:br>
              <a:rPr sz="2800"/>
            </a:b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Lucida Sans Unicode"/>
              </a:rPr>
              <a:t>muy distintivo  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347" name="" descr="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r:link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4621320" y="4178880"/>
            <a:ext cx="3644640" cy="2263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91" dur="indefinite" restart="never" nodeType="tmRoot">
          <p:childTnLst>
            <p:seq>
              <p:cTn id="292" dur="indefinite" nodeType="mainSeq">
                <p:childTnLst>
                  <p:par>
                    <p:cTn id="293" nodeType="clickEffect" fill="hold">
                      <p:stCondLst>
                        <p:cond delay="indefinite"/>
                      </p:stCondLst>
                      <p:childTnLst>
                        <p:par>
                          <p:cTn id="294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29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7" nodeType="clickEffect" fill="hold">
                      <p:stCondLst>
                        <p:cond delay="indefinite"/>
                      </p:stCondLst>
                      <p:childTnLst>
                        <p:par>
                          <p:cTn id="298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29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1" nodeType="clickEffect" fill="hold">
                      <p:stCondLst>
                        <p:cond delay="indefinite"/>
                      </p:stCondLst>
                      <p:childTnLst>
                        <p:par>
                          <p:cTn id="302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30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Text Box 1"/>
          <p:cNvSpPr/>
          <p:nvPr/>
        </p:nvSpPr>
        <p:spPr>
          <a:xfrm>
            <a:off x="527040" y="222120"/>
            <a:ext cx="8235360" cy="580680"/>
          </a:xfrm>
          <a:prstGeom prst="rect">
            <a:avLst/>
          </a:prstGeom>
          <a:solidFill>
            <a:srgbClr val="b2b2b2"/>
          </a:solidFill>
          <a:ln w="9525">
            <a:noFill/>
          </a:ln>
          <a:effectLst>
            <a:outerShdw algn="ctr" dir="2700000" dist="107932" rotWithShape="0">
              <a:srgbClr val="808080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spAutoFit/>
          </a:bodyPr>
          <a:p>
            <a:pPr algn="ctr">
              <a:lnSpc>
                <a:spcPct val="100000"/>
              </a:lnSpc>
              <a:spcBef>
                <a:spcPts val="2001"/>
              </a:spcBef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Lucida Sans Unicode"/>
              </a:rPr>
              <a:t>(3) Bicameralismo asimétrico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349" name="Text Box 2"/>
          <p:cNvSpPr/>
          <p:nvPr/>
        </p:nvSpPr>
        <p:spPr>
          <a:xfrm>
            <a:off x="609480" y="1246320"/>
            <a:ext cx="8305200" cy="1817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spAutoFit/>
          </a:bodyPr>
          <a:p>
            <a:pPr>
              <a:lnSpc>
                <a:spcPct val="100000"/>
              </a:lnSpc>
              <a:spcBef>
                <a:spcPts val="1749"/>
              </a:spcBef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Lucida Sans Unicode"/>
              </a:rPr>
              <a:t>El Parlamento es una asamblea bicameral:</a:t>
            </a:r>
            <a:endParaRPr b="0" lang="en-US" sz="2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749"/>
              </a:spcBef>
              <a:buClr>
                <a:srgbClr val="000000"/>
              </a:buClr>
              <a:buFont typeface="Garamond"/>
              <a:buChar char="•"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Lucida Sans Unicode"/>
              </a:rPr>
              <a:t> </a:t>
            </a:r>
            <a:r>
              <a:rPr b="0" i="1" lang="en-GB" sz="2800" spc="-1" strike="noStrike">
                <a:solidFill>
                  <a:srgbClr val="000000"/>
                </a:solidFill>
                <a:latin typeface="Arial"/>
                <a:ea typeface="Lucida Sans Unicode"/>
              </a:rPr>
              <a:t>House of Lords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Lucida Sans Unicode"/>
              </a:rPr>
              <a:t> (cámara de los Lords o “alta”)</a:t>
            </a:r>
            <a:endParaRPr b="0" lang="en-US" sz="2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749"/>
              </a:spcBef>
              <a:buClr>
                <a:srgbClr val="000000"/>
              </a:buClr>
              <a:buFont typeface="Garamond"/>
              <a:buChar char="•"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Lucida Sans Unicode"/>
              </a:rPr>
              <a:t> </a:t>
            </a:r>
            <a:r>
              <a:rPr b="0" i="1" lang="en-GB" sz="2800" spc="-1" strike="noStrike">
                <a:solidFill>
                  <a:srgbClr val="000000"/>
                </a:solidFill>
                <a:latin typeface="Arial"/>
                <a:ea typeface="Lucida Sans Unicode"/>
              </a:rPr>
              <a:t>House of Commons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Lucida Sans Unicode"/>
              </a:rPr>
              <a:t> (de los Comunes o “baja”)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350" name="Text Box 3"/>
          <p:cNvSpPr/>
          <p:nvPr/>
        </p:nvSpPr>
        <p:spPr>
          <a:xfrm>
            <a:off x="609480" y="3654360"/>
            <a:ext cx="7619400" cy="2448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spAutoFit/>
          </a:bodyPr>
          <a:p>
            <a:pPr algn="ctr">
              <a:lnSpc>
                <a:spcPct val="100000"/>
              </a:lnSpc>
              <a:spcBef>
                <a:spcPts val="1749"/>
              </a:spcBef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Lucida Sans Unicode"/>
              </a:rPr>
              <a:t>Lords son (casi) irrelevantes: decir “</a:t>
            </a:r>
            <a:r>
              <a:rPr b="0" i="1" lang="en-GB" sz="2800" spc="-1" strike="noStrike">
                <a:solidFill>
                  <a:srgbClr val="000000"/>
                </a:solidFill>
                <a:latin typeface="Arial"/>
                <a:ea typeface="Lucida Sans Unicode"/>
              </a:rPr>
              <a:t>Parliament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Lucida Sans Unicode"/>
              </a:rPr>
              <a:t>” en como decir “</a:t>
            </a:r>
            <a:r>
              <a:rPr b="0" i="1" lang="en-GB" sz="2800" spc="-1" strike="noStrike">
                <a:solidFill>
                  <a:srgbClr val="000000"/>
                </a:solidFill>
                <a:latin typeface="Arial"/>
                <a:ea typeface="Lucida Sans Unicode"/>
              </a:rPr>
              <a:t>Commons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Lucida Sans Unicode"/>
              </a:rPr>
              <a:t>”</a:t>
            </a:r>
            <a:endParaRPr b="0" lang="en-US" sz="28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1749"/>
              </a:spcBef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Lucida Sans Unicode"/>
              </a:rPr>
              <a:t>Gobiernos se hacen y deshacen desde la HoC. HoL sólo puede retrasar legislación temporalmente (hasta un año).  ¿Veto? 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05" dur="indefinite" restart="never" nodeType="tmRoot">
          <p:childTnLst>
            <p:seq>
              <p:cTn id="306" dur="indefinite" nodeType="mainSeq">
                <p:childTnLst>
                  <p:par>
                    <p:cTn id="307" nodeType="clickEffect" fill="hold">
                      <p:stCondLst>
                        <p:cond delay="indefinite"/>
                      </p:stCondLst>
                      <p:childTnLst>
                        <p:par>
                          <p:cTn id="308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30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Text Box 1"/>
          <p:cNvSpPr/>
          <p:nvPr/>
        </p:nvSpPr>
        <p:spPr>
          <a:xfrm>
            <a:off x="374760" y="222120"/>
            <a:ext cx="8387640" cy="1190520"/>
          </a:xfrm>
          <a:prstGeom prst="rect">
            <a:avLst/>
          </a:prstGeom>
          <a:solidFill>
            <a:srgbClr val="b2b2b2"/>
          </a:solidFill>
          <a:ln w="9525">
            <a:noFill/>
          </a:ln>
          <a:effectLst>
            <a:outerShdw algn="ctr" dir="2700000" dist="107932" rotWithShape="0">
              <a:srgbClr val="808080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spAutoFit/>
          </a:bodyPr>
          <a:p>
            <a:pPr algn="ctr">
              <a:lnSpc>
                <a:spcPct val="100000"/>
              </a:lnSpc>
              <a:spcBef>
                <a:spcPts val="2251"/>
              </a:spcBef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GB" sz="3600" spc="-1" strike="noStrike">
                <a:solidFill>
                  <a:srgbClr val="000000"/>
                </a:solidFill>
                <a:latin typeface="Arial"/>
                <a:ea typeface="Lucida Sans Unicode"/>
              </a:rPr>
              <a:t>Menor dependencia del </a:t>
            </a:r>
            <a:br>
              <a:rPr sz="3600"/>
            </a:br>
            <a:r>
              <a:rPr b="0" lang="en-GB" sz="3600" spc="-1" strike="noStrike">
                <a:solidFill>
                  <a:srgbClr val="000000"/>
                </a:solidFill>
                <a:latin typeface="Arial"/>
                <a:ea typeface="Lucida Sans Unicode"/>
              </a:rPr>
              <a:t>ejército -&gt; </a:t>
            </a:r>
            <a:r>
              <a:rPr b="0" i="1" lang="en-GB" sz="3600" spc="-1" strike="noStrike">
                <a:solidFill>
                  <a:srgbClr val="000000"/>
                </a:solidFill>
                <a:latin typeface="Arial"/>
                <a:ea typeface="Lucida Sans Unicode"/>
              </a:rPr>
              <a:t>gobierno limitado 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130" name="Text Box 3"/>
          <p:cNvSpPr/>
          <p:nvPr/>
        </p:nvSpPr>
        <p:spPr>
          <a:xfrm>
            <a:off x="304920" y="5410080"/>
            <a:ext cx="8641800" cy="1068120"/>
          </a:xfrm>
          <a:prstGeom prst="rect">
            <a:avLst/>
          </a:prstGeom>
          <a:solidFill>
            <a:srgbClr val="ffcc66"/>
          </a:solidFill>
          <a:ln w="0">
            <a:noFill/>
          </a:ln>
          <a:effectLst>
            <a:outerShdw algn="ctr" dir="2700000" dist="107932" rotWithShape="0">
              <a:srgbClr val="808080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spAutoFit/>
          </a:bodyPr>
          <a:p>
            <a:pPr algn="ctr">
              <a:lnSpc>
                <a:spcPct val="100000"/>
              </a:lnSpc>
              <a:spcBef>
                <a:spcPts val="2001"/>
              </a:spcBef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Lucida Sans Unicode"/>
              </a:rPr>
              <a:t>Desequilibrio continental en favor de la Corona (Francia) o de señoríos locales (Alemania)</a:t>
            </a: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Lucida Sans Unicode"/>
              </a:rPr>
              <a:t>‏</a:t>
            </a:r>
            <a:endParaRPr b="0" lang="en-US" sz="3200" spc="-1" strike="noStrike">
              <a:latin typeface="Arial"/>
            </a:endParaRPr>
          </a:p>
        </p:txBody>
      </p:sp>
      <p:grpSp>
        <p:nvGrpSpPr>
          <p:cNvPr id="131" name="Group 7"/>
          <p:cNvGrpSpPr/>
          <p:nvPr/>
        </p:nvGrpSpPr>
        <p:grpSpPr>
          <a:xfrm>
            <a:off x="457200" y="1600200"/>
            <a:ext cx="8645040" cy="3506400"/>
            <a:chOff x="457200" y="1600200"/>
            <a:chExt cx="8645040" cy="3506400"/>
          </a:xfrm>
        </p:grpSpPr>
        <p:sp>
          <p:nvSpPr>
            <p:cNvPr id="132" name="Text Box 2"/>
            <p:cNvSpPr/>
            <p:nvPr/>
          </p:nvSpPr>
          <p:spPr>
            <a:xfrm>
              <a:off x="457200" y="1600200"/>
              <a:ext cx="8641800" cy="10681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6800" bIns="46800" anchor="t">
              <a:spAutoFit/>
            </a:bodyPr>
            <a:p>
              <a:pPr>
                <a:lnSpc>
                  <a:spcPct val="100000"/>
                </a:lnSpc>
                <a:spcBef>
                  <a:spcPts val="1874"/>
                </a:spcBef>
                <a:buNone/>
                <a:tabLst>
                  <a:tab algn="l" pos="0"/>
                  <a:tab algn="l" pos="914400"/>
                  <a:tab algn="l" pos="1828800"/>
                  <a:tab algn="l" pos="2743200"/>
                  <a:tab algn="l" pos="3657600"/>
                  <a:tab algn="l" pos="4572000"/>
                  <a:tab algn="l" pos="5486400"/>
                  <a:tab algn="l" pos="6400800"/>
                  <a:tab algn="l" pos="7315200"/>
                  <a:tab algn="l" pos="8229600"/>
                  <a:tab algn="l" pos="9144000"/>
                  <a:tab algn="l" pos="10058400"/>
                </a:tabLst>
              </a:pPr>
              <a:r>
                <a:rPr b="0" lang="en-GB" sz="3200" spc="-1" strike="noStrike">
                  <a:solidFill>
                    <a:srgbClr val="000000"/>
                  </a:solidFill>
                  <a:latin typeface="Arial"/>
                  <a:ea typeface="Lucida Sans Unicode"/>
                </a:rPr>
                <a:t>Inglaterra pudo mantener el equilibrio del </a:t>
              </a:r>
              <a:br>
                <a:rPr sz="3200"/>
              </a:br>
              <a:r>
                <a:rPr b="1" lang="en-GB" sz="3200" spc="-1" strike="noStrike">
                  <a:solidFill>
                    <a:srgbClr val="000000"/>
                  </a:solidFill>
                  <a:latin typeface="Arial"/>
                  <a:ea typeface="Lucida Sans Unicode"/>
                </a:rPr>
                <a:t>contrato feudal</a:t>
              </a:r>
              <a:r>
                <a:rPr b="0" lang="en-GB" sz="3200" spc="-1" strike="noStrike">
                  <a:solidFill>
                    <a:srgbClr val="000000"/>
                  </a:solidFill>
                  <a:latin typeface="Arial"/>
                  <a:ea typeface="Lucida Sans Unicode"/>
                </a:rPr>
                <a:t> (</a:t>
              </a:r>
              <a:r>
                <a:rPr b="0" lang="en-GB" sz="3000" spc="-1" strike="noStrike">
                  <a:solidFill>
                    <a:srgbClr val="000000"/>
                  </a:solidFill>
                  <a:latin typeface="Arial"/>
                  <a:ea typeface="Lucida Sans Unicode"/>
                </a:rPr>
                <a:t>Carta Magna, 1215). </a:t>
              </a:r>
              <a:endParaRPr b="0" lang="en-US" sz="3000" spc="-1" strike="noStrike">
                <a:latin typeface="Arial"/>
              </a:endParaRPr>
            </a:p>
          </p:txBody>
        </p:sp>
        <p:sp>
          <p:nvSpPr>
            <p:cNvPr id="133" name="Text Box 4"/>
            <p:cNvSpPr/>
            <p:nvPr/>
          </p:nvSpPr>
          <p:spPr>
            <a:xfrm>
              <a:off x="460440" y="2798640"/>
              <a:ext cx="8641800" cy="15555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6800" bIns="46800" anchor="t">
              <a:spAutoFit/>
            </a:bodyPr>
            <a:p>
              <a:pPr marL="216000" indent="-216000">
                <a:lnSpc>
                  <a:spcPct val="100000"/>
                </a:lnSpc>
                <a:spcBef>
                  <a:spcPts val="2001"/>
                </a:spcBef>
                <a:buClr>
                  <a:srgbClr val="000000"/>
                </a:buClr>
                <a:buFont typeface="Garamond"/>
                <a:buChar char="•"/>
                <a:tabLst>
                  <a:tab algn="l" pos="0"/>
                  <a:tab algn="l" pos="914400"/>
                  <a:tab algn="l" pos="1828800"/>
                  <a:tab algn="l" pos="2743200"/>
                  <a:tab algn="l" pos="3657600"/>
                  <a:tab algn="l" pos="4572000"/>
                  <a:tab algn="l" pos="5486400"/>
                  <a:tab algn="l" pos="6400800"/>
                  <a:tab algn="l" pos="7315200"/>
                  <a:tab algn="l" pos="8229600"/>
                  <a:tab algn="l" pos="9144000"/>
                  <a:tab algn="l" pos="10058400"/>
                </a:tabLst>
              </a:pPr>
              <a:r>
                <a:rPr b="0" lang="en-GB" sz="3200" spc="-1" strike="noStrike">
                  <a:solidFill>
                    <a:srgbClr val="000000"/>
                  </a:solidFill>
                  <a:latin typeface="Arial"/>
                  <a:ea typeface="Lucida Sans Unicode"/>
                </a:rPr>
                <a:t> </a:t>
              </a:r>
              <a:r>
                <a:rPr b="0" lang="en-GB" sz="3200" spc="-1" strike="noStrike">
                  <a:solidFill>
                    <a:srgbClr val="000000"/>
                  </a:solidFill>
                  <a:latin typeface="Arial"/>
                  <a:ea typeface="Lucida Sans Unicode"/>
                </a:rPr>
                <a:t>Corona otorgaba usufructo tierra y protección </a:t>
              </a:r>
              <a:br>
                <a:rPr sz="3200"/>
              </a:br>
              <a:r>
                <a:rPr b="0" lang="en-GB" sz="3200" spc="-1" strike="noStrike">
                  <a:solidFill>
                    <a:srgbClr val="000000"/>
                  </a:solidFill>
                  <a:latin typeface="Arial"/>
                  <a:ea typeface="Lucida Sans Unicode"/>
                </a:rPr>
                <a:t>  a los vasallos (tierra incluía a los siervos)</a:t>
              </a:r>
              <a:endParaRPr b="0" lang="en-US" sz="3200" spc="-1" strike="noStrike">
                <a:latin typeface="Arial"/>
              </a:endParaRPr>
            </a:p>
          </p:txBody>
        </p:sp>
        <p:sp>
          <p:nvSpPr>
            <p:cNvPr id="134" name="Text Box 5"/>
            <p:cNvSpPr/>
            <p:nvPr/>
          </p:nvSpPr>
          <p:spPr>
            <a:xfrm>
              <a:off x="457200" y="4038480"/>
              <a:ext cx="8641800" cy="10681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6800" bIns="46800" anchor="t">
              <a:spAutoFit/>
            </a:bodyPr>
            <a:p>
              <a:pPr marL="216000" indent="-216000">
                <a:lnSpc>
                  <a:spcPct val="100000"/>
                </a:lnSpc>
                <a:spcBef>
                  <a:spcPts val="2001"/>
                </a:spcBef>
                <a:buClr>
                  <a:srgbClr val="000000"/>
                </a:buClr>
                <a:buFont typeface="Garamond"/>
                <a:buChar char="•"/>
                <a:tabLst>
                  <a:tab algn="l" pos="0"/>
                  <a:tab algn="l" pos="914400"/>
                  <a:tab algn="l" pos="1828800"/>
                  <a:tab algn="l" pos="2743200"/>
                  <a:tab algn="l" pos="3657600"/>
                  <a:tab algn="l" pos="4572000"/>
                  <a:tab algn="l" pos="5486400"/>
                  <a:tab algn="l" pos="6400800"/>
                  <a:tab algn="l" pos="7315200"/>
                  <a:tab algn="l" pos="8229600"/>
                  <a:tab algn="l" pos="9144000"/>
                  <a:tab algn="l" pos="10058400"/>
                </a:tabLst>
              </a:pPr>
              <a:r>
                <a:rPr b="0" lang="en-GB" sz="3200" spc="-1" strike="noStrike">
                  <a:solidFill>
                    <a:srgbClr val="000000"/>
                  </a:solidFill>
                  <a:latin typeface="Arial"/>
                  <a:ea typeface="Lucida Sans Unicode"/>
                </a:rPr>
                <a:t> </a:t>
              </a:r>
              <a:r>
                <a:rPr b="0" lang="en-GB" sz="3200" spc="-1" strike="noStrike">
                  <a:solidFill>
                    <a:srgbClr val="000000"/>
                  </a:solidFill>
                  <a:latin typeface="Arial"/>
                  <a:ea typeface="Lucida Sans Unicode"/>
                </a:rPr>
                <a:t>Señores y caballeros le otorgaban   </a:t>
              </a:r>
              <a:br>
                <a:rPr sz="3200"/>
              </a:br>
              <a:r>
                <a:rPr b="0" lang="en-GB" sz="3200" spc="-1" strike="noStrike">
                  <a:solidFill>
                    <a:srgbClr val="000000"/>
                  </a:solidFill>
                  <a:latin typeface="Arial"/>
                  <a:ea typeface="Lucida Sans Unicode"/>
                </a:rPr>
                <a:t>  servicio militar y tributo</a:t>
              </a:r>
              <a:endParaRPr b="0" lang="en-US" sz="3200" spc="-1" strike="noStrike">
                <a:latin typeface="Arial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7" dur="indefinite" restart="never" nodeType="tmRoot">
          <p:childTnLst>
            <p:seq>
              <p:cTn id="8" dur="indefinite" nodeType="mainSeq">
                <p:childTnLst>
                  <p:par>
                    <p:cTn id="9" nodeType="clickEffect" fill="hold">
                      <p:stCondLst>
                        <p:cond delay="indefinite"/>
                      </p:stCondLst>
                      <p:childTnLst>
                        <p:par>
                          <p:cTn id="10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1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nodeType="clickEffect" fill="hold">
                      <p:stCondLst>
                        <p:cond delay="indefinite"/>
                      </p:stCondLst>
                      <p:childTnLst>
                        <p:par>
                          <p:cTn id="14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1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Text Box 1"/>
          <p:cNvSpPr/>
          <p:nvPr/>
        </p:nvSpPr>
        <p:spPr>
          <a:xfrm>
            <a:off x="2584440" y="222120"/>
            <a:ext cx="4120560" cy="580680"/>
          </a:xfrm>
          <a:prstGeom prst="rect">
            <a:avLst/>
          </a:prstGeom>
          <a:solidFill>
            <a:srgbClr val="b2b2b2"/>
          </a:solidFill>
          <a:ln w="9525">
            <a:noFill/>
          </a:ln>
          <a:effectLst>
            <a:outerShdw algn="ctr" dir="2700000" dist="107932" rotWithShape="0">
              <a:srgbClr val="808080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spAutoFit/>
          </a:bodyPr>
          <a:p>
            <a:pPr algn="ctr">
              <a:lnSpc>
                <a:spcPct val="100000"/>
              </a:lnSpc>
              <a:spcBef>
                <a:spcPts val="2001"/>
              </a:spcBef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Lucida Sans Unicode"/>
              </a:rPr>
              <a:t>La reforma de 1999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352" name="Text Box 2"/>
          <p:cNvSpPr/>
          <p:nvPr/>
        </p:nvSpPr>
        <p:spPr>
          <a:xfrm>
            <a:off x="609480" y="1246320"/>
            <a:ext cx="7923960" cy="2021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spAutoFit/>
          </a:bodyPr>
          <a:p>
            <a:pPr>
              <a:lnSpc>
                <a:spcPct val="100000"/>
              </a:lnSpc>
              <a:spcBef>
                <a:spcPts val="1749"/>
              </a:spcBef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Lucida Sans Unicode"/>
              </a:rPr>
              <a:t>Cámara de los Lores pasó de ser </a:t>
            </a:r>
            <a:r>
              <a:rPr b="0" i="1" lang="en-GB" sz="2800" spc="-1" strike="noStrike">
                <a:solidFill>
                  <a:srgbClr val="000000"/>
                </a:solidFill>
                <a:latin typeface="Arial"/>
                <a:ea typeface="Lucida Sans Unicode"/>
              </a:rPr>
              <a:t>aristocrática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Lucida Sans Unicode"/>
              </a:rPr>
              <a:t> a </a:t>
            </a:r>
            <a:r>
              <a:rPr b="0" i="1" lang="en-GB" sz="2800" spc="-1" strike="noStrike">
                <a:solidFill>
                  <a:srgbClr val="000000"/>
                </a:solidFill>
                <a:latin typeface="Arial"/>
                <a:ea typeface="Lucida Sans Unicode"/>
              </a:rPr>
              <a:t>meritocrática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Lucida Sans Unicode"/>
              </a:rPr>
              <a:t>: </a:t>
            </a:r>
            <a:endParaRPr b="0" lang="en-US" sz="28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1749"/>
              </a:spcBef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Lucida Sans Unicode"/>
              </a:rPr>
              <a:t>restan aprox. 90 </a:t>
            </a:r>
            <a:r>
              <a:rPr b="0" i="1" lang="en-GB" sz="2800" spc="-1" strike="noStrike">
                <a:solidFill>
                  <a:srgbClr val="3333cc"/>
                </a:solidFill>
                <a:latin typeface="Arial"/>
                <a:ea typeface="Lucida Sans Unicode"/>
              </a:rPr>
              <a:t>hereditary peers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Lucida Sans Unicode"/>
              </a:rPr>
              <a:t> y </a:t>
            </a:r>
            <a:br>
              <a:rPr sz="2800"/>
            </a:b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Lucida Sans Unicode"/>
              </a:rPr>
              <a:t>26 del </a:t>
            </a:r>
            <a:r>
              <a:rPr b="0" lang="en-GB" sz="2800" spc="-1" strike="noStrike">
                <a:solidFill>
                  <a:srgbClr val="00cc99"/>
                </a:solidFill>
                <a:latin typeface="Arial"/>
                <a:ea typeface="Lucida Sans Unicode"/>
              </a:rPr>
              <a:t>alto clero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Lucida Sans Unicode"/>
              </a:rPr>
              <a:t>, vs 500+ </a:t>
            </a:r>
            <a:r>
              <a:rPr b="1" i="1" lang="en-GB" sz="2800" spc="-1" strike="noStrike">
                <a:solidFill>
                  <a:srgbClr val="000000"/>
                </a:solidFill>
                <a:latin typeface="Arial"/>
                <a:ea typeface="Lucida Sans Unicode"/>
              </a:rPr>
              <a:t>life peers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Lucida Sans Unicode"/>
              </a:rPr>
              <a:t>  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353" name="Text Box 3"/>
          <p:cNvSpPr/>
          <p:nvPr/>
        </p:nvSpPr>
        <p:spPr>
          <a:xfrm>
            <a:off x="457200" y="3581280"/>
            <a:ext cx="8152560" cy="1373040"/>
          </a:xfrm>
          <a:prstGeom prst="rect">
            <a:avLst/>
          </a:prstGeom>
          <a:solidFill>
            <a:srgbClr val="b2b2b2"/>
          </a:solidFill>
          <a:ln w="0">
            <a:noFill/>
          </a:ln>
          <a:effectLst>
            <a:outerShdw algn="ctr" dir="2700000" dist="107932" rotWithShape="0">
              <a:srgbClr val="808080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spAutoFit/>
          </a:bodyPr>
          <a:p>
            <a:pPr algn="ctr">
              <a:lnSpc>
                <a:spcPct val="100000"/>
              </a:lnSpc>
              <a:spcBef>
                <a:spcPts val="1749"/>
              </a:spcBef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Lucida Sans Unicode"/>
              </a:rPr>
              <a:t>Una ventaja de Lores: pueden debatir abiertamente temas espinosos electoralmente (como aborto, matrimonio gay, eutanasia…)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Lucida Sans Unicode"/>
              </a:rPr>
              <a:t>‏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354" name="Text Box 3"/>
          <p:cNvSpPr/>
          <p:nvPr/>
        </p:nvSpPr>
        <p:spPr>
          <a:xfrm>
            <a:off x="457200" y="5486400"/>
            <a:ext cx="8152560" cy="946440"/>
          </a:xfrm>
          <a:prstGeom prst="rect">
            <a:avLst/>
          </a:prstGeom>
          <a:solidFill>
            <a:srgbClr val="b2b2b2"/>
          </a:solidFill>
          <a:ln w="0">
            <a:noFill/>
          </a:ln>
          <a:effectLst>
            <a:outerShdw algn="ctr" dir="2700000" dist="107932" rotWithShape="0">
              <a:srgbClr val="808080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spAutoFit/>
          </a:bodyPr>
          <a:p>
            <a:pPr algn="ctr">
              <a:lnSpc>
                <a:spcPct val="100000"/>
              </a:lnSpc>
              <a:spcBef>
                <a:spcPts val="1749"/>
              </a:spcBef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Lucida Sans Unicode"/>
              </a:rPr>
              <a:t>2012: LibDems exigieron reforma para que fuera electa (AV). Revuelta conservadora la frenó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11" dur="indefinite" restart="never" nodeType="tmRoot">
          <p:childTnLst>
            <p:seq>
              <p:cTn id="312" dur="indefinite" nodeType="mainSeq">
                <p:childTnLst>
                  <p:par>
                    <p:cTn id="313" nodeType="clickEffect" fill="hold">
                      <p:stCondLst>
                        <p:cond delay="indefinite"/>
                      </p:stCondLst>
                      <p:childTnLst>
                        <p:par>
                          <p:cTn id="314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31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7" nodeType="clickEffect" fill="hold">
                      <p:stCondLst>
                        <p:cond delay="indefinite"/>
                      </p:stCondLst>
                      <p:childTnLst>
                        <p:par>
                          <p:cTn id="318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31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Picture 9" descr=""/>
          <p:cNvPicPr/>
          <p:nvPr/>
        </p:nvPicPr>
        <p:blipFill>
          <a:blip r:embed="rId1"/>
          <a:stretch/>
        </p:blipFill>
        <p:spPr>
          <a:xfrm>
            <a:off x="6858000" y="1066680"/>
            <a:ext cx="1956600" cy="2666160"/>
          </a:xfrm>
          <a:prstGeom prst="rect">
            <a:avLst/>
          </a:prstGeom>
          <a:ln w="0">
            <a:noFill/>
          </a:ln>
        </p:spPr>
      </p:pic>
      <p:sp>
        <p:nvSpPr>
          <p:cNvPr id="356" name="Text Box 1"/>
          <p:cNvSpPr/>
          <p:nvPr/>
        </p:nvSpPr>
        <p:spPr>
          <a:xfrm>
            <a:off x="527040" y="222120"/>
            <a:ext cx="8235360" cy="580680"/>
          </a:xfrm>
          <a:prstGeom prst="rect">
            <a:avLst/>
          </a:prstGeom>
          <a:solidFill>
            <a:srgbClr val="b2b2b2"/>
          </a:solidFill>
          <a:ln w="9525">
            <a:noFill/>
          </a:ln>
          <a:effectLst>
            <a:outerShdw algn="ctr" dir="2700000" dist="107932" rotWithShape="0">
              <a:srgbClr val="808080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spAutoFit/>
          </a:bodyPr>
          <a:p>
            <a:pPr algn="ctr">
              <a:lnSpc>
                <a:spcPct val="100000"/>
              </a:lnSpc>
              <a:spcBef>
                <a:spcPts val="2001"/>
              </a:spcBef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i="1" lang="en-GB" sz="3200" spc="-1" strike="noStrike">
                <a:solidFill>
                  <a:srgbClr val="000000"/>
                </a:solidFill>
                <a:latin typeface="Arial"/>
                <a:ea typeface="Lucida Sans Unicode"/>
              </a:rPr>
              <a:t>Single-member districts</a:t>
            </a: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Lucida Sans Unicode"/>
              </a:rPr>
              <a:t> + </a:t>
            </a:r>
            <a:r>
              <a:rPr b="0" i="1" lang="en-GB" sz="3200" spc="-1" strike="noStrike">
                <a:solidFill>
                  <a:srgbClr val="000000"/>
                </a:solidFill>
                <a:latin typeface="Arial"/>
                <a:ea typeface="Lucida Sans Unicode"/>
              </a:rPr>
              <a:t>first-past-the-post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357" name="Text Box 2"/>
          <p:cNvSpPr/>
          <p:nvPr/>
        </p:nvSpPr>
        <p:spPr>
          <a:xfrm>
            <a:off x="609480" y="1066680"/>
            <a:ext cx="7619400" cy="94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spAutoFit/>
          </a:bodyPr>
          <a:p>
            <a:pPr>
              <a:lnSpc>
                <a:spcPct val="100000"/>
              </a:lnSpc>
              <a:spcBef>
                <a:spcPts val="1749"/>
              </a:spcBef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Lucida Sans Unicode"/>
              </a:rPr>
              <a:t>La </a:t>
            </a:r>
            <a:r>
              <a:rPr b="0" i="1" lang="en-GB" sz="2800" spc="-1" strike="noStrike">
                <a:solidFill>
                  <a:srgbClr val="000000"/>
                </a:solidFill>
                <a:latin typeface="Arial"/>
                <a:ea typeface="Lucida Sans Unicode"/>
              </a:rPr>
              <a:t>House of Commons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Lucida Sans Unicode"/>
              </a:rPr>
              <a:t> tiene </a:t>
            </a:r>
            <a:br>
              <a:rPr sz="2800"/>
            </a:b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Lucida Sans Unicode"/>
              </a:rPr>
              <a:t>650 integrantes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358" name="Text Box 3"/>
          <p:cNvSpPr/>
          <p:nvPr/>
        </p:nvSpPr>
        <p:spPr>
          <a:xfrm>
            <a:off x="609480" y="2070000"/>
            <a:ext cx="7085880" cy="51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spAutoFit/>
          </a:bodyPr>
          <a:p>
            <a:pPr marL="216000" indent="-216000">
              <a:lnSpc>
                <a:spcPct val="100000"/>
              </a:lnSpc>
              <a:spcBef>
                <a:spcPts val="1749"/>
              </a:spcBef>
              <a:buClr>
                <a:srgbClr val="000000"/>
              </a:buClr>
              <a:buFont typeface="Garamond"/>
              <a:buChar char="•"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Lucida Sans Unicode"/>
              </a:rPr>
              <a:t>  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Lucida Sans Unicode"/>
              </a:rPr>
              <a:t>electos en distritos </a:t>
            </a:r>
            <a:r>
              <a:rPr b="1" lang="en-GB" sz="2800" spc="-1" strike="noStrike">
                <a:solidFill>
                  <a:srgbClr val="000000"/>
                </a:solidFill>
                <a:latin typeface="Arial"/>
                <a:ea typeface="Lucida Sans Unicode"/>
              </a:rPr>
              <a:t>uninominales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Lucida Sans Unicode"/>
              </a:rPr>
              <a:t> y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359" name="Text Box 4"/>
          <p:cNvSpPr/>
          <p:nvPr/>
        </p:nvSpPr>
        <p:spPr>
          <a:xfrm>
            <a:off x="609480" y="2603520"/>
            <a:ext cx="7085880" cy="51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spAutoFit/>
          </a:bodyPr>
          <a:p>
            <a:pPr marL="216000" indent="-216000">
              <a:lnSpc>
                <a:spcPct val="100000"/>
              </a:lnSpc>
              <a:spcBef>
                <a:spcPts val="1749"/>
              </a:spcBef>
              <a:buClr>
                <a:srgbClr val="000000"/>
              </a:buClr>
              <a:buFont typeface="Garamond"/>
              <a:buChar char="•"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Lucida Sans Unicode"/>
              </a:rPr>
              <a:t>  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Lucida Sans Unicode"/>
              </a:rPr>
              <a:t>por regla de </a:t>
            </a:r>
            <a:r>
              <a:rPr b="1" lang="en-GB" sz="2800" spc="-1" strike="noStrike">
                <a:solidFill>
                  <a:srgbClr val="000000"/>
                </a:solidFill>
                <a:latin typeface="Arial"/>
                <a:ea typeface="Lucida Sans Unicode"/>
              </a:rPr>
              <a:t>pluralidad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360" name="Text Box 5"/>
          <p:cNvSpPr/>
          <p:nvPr/>
        </p:nvSpPr>
        <p:spPr>
          <a:xfrm>
            <a:off x="838080" y="4800600"/>
            <a:ext cx="7619400" cy="1799640"/>
          </a:xfrm>
          <a:prstGeom prst="rect">
            <a:avLst/>
          </a:prstGeom>
          <a:solidFill>
            <a:srgbClr val="b2b2b2"/>
          </a:solidFill>
          <a:ln w="9525">
            <a:noFill/>
          </a:ln>
          <a:effectLst>
            <a:outerShdw algn="ctr" dir="2700000" dist="107932" rotWithShape="0">
              <a:srgbClr val="808080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spAutoFit/>
          </a:bodyPr>
          <a:p>
            <a:pPr algn="ctr">
              <a:lnSpc>
                <a:spcPct val="100000"/>
              </a:lnSpc>
              <a:spcBef>
                <a:spcPts val="1749"/>
              </a:spcBef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1" lang="en-GB" sz="2800" spc="-1" strike="noStrike">
                <a:solidFill>
                  <a:srgbClr val="000000"/>
                </a:solidFill>
                <a:latin typeface="Arial"/>
                <a:ea typeface="Lucida Sans Unicode"/>
              </a:rPr>
              <a:t>Ejemplos:</a:t>
            </a:r>
            <a:br>
              <a:rPr sz="2800"/>
            </a:b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Lucida Sans Unicode"/>
              </a:rPr>
              <a:t>EUA y Canadá lo conservan; </a:t>
            </a:r>
            <a:br>
              <a:rPr sz="2800"/>
            </a:b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Lucida Sans Unicode"/>
              </a:rPr>
              <a:t>México lo tuvo de forma pura hasta 1964; </a:t>
            </a:r>
            <a:br>
              <a:rPr sz="2800"/>
            </a:b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Lucida Sans Unicode"/>
              </a:rPr>
              <a:t>Nueva Zelanda hasta 1996  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361" name="Text Box 6"/>
          <p:cNvSpPr/>
          <p:nvPr/>
        </p:nvSpPr>
        <p:spPr>
          <a:xfrm>
            <a:off x="609480" y="3397320"/>
            <a:ext cx="7619400" cy="137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spAutoFit/>
          </a:bodyPr>
          <a:p>
            <a:pPr>
              <a:lnSpc>
                <a:spcPct val="100000"/>
              </a:lnSpc>
              <a:spcBef>
                <a:spcPts val="1749"/>
              </a:spcBef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Lucida Sans Unicode"/>
              </a:rPr>
              <a:t>Así empezó la democracia, luego se </a:t>
            </a:r>
            <a:br>
              <a:rPr sz="2800"/>
            </a:b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Lucida Sans Unicode"/>
              </a:rPr>
              <a:t>abogó por la </a:t>
            </a:r>
            <a:r>
              <a:rPr b="1" lang="en-GB" sz="2800" spc="-1" strike="noStrike">
                <a:solidFill>
                  <a:srgbClr val="000000"/>
                </a:solidFill>
                <a:latin typeface="Arial"/>
                <a:ea typeface="Lucida Sans Unicode"/>
              </a:rPr>
              <a:t>RP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Lucida Sans Unicode"/>
              </a:rPr>
              <a:t>. LibDems demandan reforma electoral  (perdieron en referendo mayo 2011)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21" dur="indefinite" restart="never" nodeType="tmRoot">
          <p:childTnLst>
            <p:seq>
              <p:cTn id="322" dur="indefinite" nodeType="mainSeq">
                <p:childTnLst>
                  <p:par>
                    <p:cTn id="323" nodeType="clickEffect" fill="hold">
                      <p:stCondLst>
                        <p:cond delay="indefinite"/>
                      </p:stCondLst>
                      <p:childTnLst>
                        <p:par>
                          <p:cTn id="324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32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7" nodeType="clickEffect" fill="hold">
                      <p:stCondLst>
                        <p:cond delay="indefinite"/>
                      </p:stCondLst>
                      <p:childTnLst>
                        <p:par>
                          <p:cTn id="328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32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1" nodeType="clickEffect" fill="hold">
                      <p:stCondLst>
                        <p:cond delay="indefinite"/>
                      </p:stCondLst>
                      <p:childTnLst>
                        <p:par>
                          <p:cTn id="332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33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2" name="1 Imagen" descr=""/>
          <p:cNvPicPr/>
          <p:nvPr/>
        </p:nvPicPr>
        <p:blipFill>
          <a:blip r:embed="rId1"/>
          <a:stretch/>
        </p:blipFill>
        <p:spPr>
          <a:xfrm>
            <a:off x="0" y="733320"/>
            <a:ext cx="9143280" cy="6150960"/>
          </a:xfrm>
          <a:prstGeom prst="rect">
            <a:avLst/>
          </a:prstGeom>
          <a:ln w="0">
            <a:noFill/>
          </a:ln>
        </p:spPr>
      </p:pic>
      <p:sp>
        <p:nvSpPr>
          <p:cNvPr id="363" name="Text Box 1"/>
          <p:cNvSpPr/>
          <p:nvPr/>
        </p:nvSpPr>
        <p:spPr>
          <a:xfrm>
            <a:off x="527040" y="41400"/>
            <a:ext cx="8235360" cy="580680"/>
          </a:xfrm>
          <a:prstGeom prst="rect">
            <a:avLst/>
          </a:prstGeom>
          <a:solidFill>
            <a:srgbClr val="b2b2b2"/>
          </a:solidFill>
          <a:ln w="9525">
            <a:noFill/>
          </a:ln>
          <a:effectLst>
            <a:outerShdw algn="ctr" dir="2700000" dist="107932" rotWithShape="0">
              <a:srgbClr val="808080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spAutoFit/>
          </a:bodyPr>
          <a:p>
            <a:pPr algn="ctr">
              <a:lnSpc>
                <a:spcPct val="100000"/>
              </a:lnSpc>
              <a:spcBef>
                <a:spcPts val="2001"/>
              </a:spcBef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i="1" lang="en-GB" sz="3200" spc="-1" strike="noStrike">
                <a:solidFill>
                  <a:srgbClr val="000000"/>
                </a:solidFill>
                <a:latin typeface="Arial"/>
                <a:ea typeface="Lucida Sans Unicode"/>
              </a:rPr>
              <a:t>Elección general 2019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4" name="1 Imagen" descr=""/>
          <p:cNvPicPr/>
          <p:nvPr/>
        </p:nvPicPr>
        <p:blipFill>
          <a:blip r:embed="rId1"/>
          <a:stretch/>
        </p:blipFill>
        <p:spPr>
          <a:xfrm>
            <a:off x="3849840" y="571680"/>
            <a:ext cx="5258520" cy="5473080"/>
          </a:xfrm>
          <a:prstGeom prst="rect">
            <a:avLst/>
          </a:prstGeom>
          <a:ln w="0">
            <a:noFill/>
          </a:ln>
        </p:spPr>
      </p:pic>
      <p:pic>
        <p:nvPicPr>
          <p:cNvPr id="365" name="2 Imagen" descr=""/>
          <p:cNvPicPr/>
          <p:nvPr/>
        </p:nvPicPr>
        <p:blipFill>
          <a:blip r:embed="rId2"/>
          <a:stretch/>
        </p:blipFill>
        <p:spPr>
          <a:xfrm>
            <a:off x="54000" y="860400"/>
            <a:ext cx="4733280" cy="5304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6" name="Picture 2" descr="https://upload.wikimedia.org/wikipedia/commons/thumb/7/72/2017_UK_general_election_constituency_map.svg/800px-2017_UK_general_election_constituency_map.svg.png"/>
          <p:cNvPicPr/>
          <p:nvPr/>
        </p:nvPicPr>
        <p:blipFill>
          <a:blip r:embed="rId1"/>
          <a:stretch/>
        </p:blipFill>
        <p:spPr>
          <a:xfrm>
            <a:off x="108000" y="44280"/>
            <a:ext cx="4048920" cy="5279400"/>
          </a:xfrm>
          <a:prstGeom prst="rect">
            <a:avLst/>
          </a:prstGeom>
          <a:ln w="0">
            <a:noFill/>
          </a:ln>
        </p:spPr>
      </p:pic>
      <p:pic>
        <p:nvPicPr>
          <p:cNvPr id="367" name="Picture 4" descr="https://upload.wikimedia.org/wikipedia/commons/thumb/2/2b/Minor_party_only_UK_2017.png/800px-Minor_party_only_UK_2017.png"/>
          <p:cNvPicPr/>
          <p:nvPr/>
        </p:nvPicPr>
        <p:blipFill>
          <a:blip r:embed="rId2"/>
          <a:stretch/>
        </p:blipFill>
        <p:spPr>
          <a:xfrm>
            <a:off x="4964040" y="38160"/>
            <a:ext cx="4090320" cy="5334840"/>
          </a:xfrm>
          <a:prstGeom prst="rect">
            <a:avLst/>
          </a:prstGeom>
          <a:ln w="0">
            <a:noFill/>
          </a:ln>
        </p:spPr>
      </p:pic>
      <p:sp>
        <p:nvSpPr>
          <p:cNvPr id="368" name="Text Box 1"/>
          <p:cNvSpPr/>
          <p:nvPr/>
        </p:nvSpPr>
        <p:spPr>
          <a:xfrm>
            <a:off x="324000" y="5518080"/>
            <a:ext cx="4361760" cy="58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spAutoFit/>
          </a:bodyPr>
          <a:p>
            <a:pPr algn="ctr">
              <a:lnSpc>
                <a:spcPct val="100000"/>
              </a:lnSpc>
              <a:spcBef>
                <a:spcPts val="2001"/>
              </a:spcBef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Lucida Sans Unicode"/>
              </a:rPr>
              <a:t>Ganador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369" name="Text Box 1"/>
          <p:cNvSpPr/>
          <p:nvPr/>
        </p:nvSpPr>
        <p:spPr>
          <a:xfrm>
            <a:off x="4716360" y="5516640"/>
            <a:ext cx="4361760" cy="1068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spAutoFit/>
          </a:bodyPr>
          <a:p>
            <a:pPr algn="ctr">
              <a:lnSpc>
                <a:spcPct val="100000"/>
              </a:lnSpc>
              <a:spcBef>
                <a:spcPts val="2001"/>
              </a:spcBef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Lucida Sans Unicode"/>
              </a:rPr>
              <a:t>Mejor </a:t>
            </a:r>
            <a:br>
              <a:rPr sz="3200"/>
            </a:b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Lucida Sans Unicode"/>
              </a:rPr>
              <a:t>no-Tory-no-Lab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0" name="Group 2"/>
          <p:cNvGrpSpPr/>
          <p:nvPr/>
        </p:nvGrpSpPr>
        <p:grpSpPr>
          <a:xfrm>
            <a:off x="304920" y="4038480"/>
            <a:ext cx="8838360" cy="492120"/>
            <a:chOff x="304920" y="4038480"/>
            <a:chExt cx="8838360" cy="492120"/>
          </a:xfrm>
        </p:grpSpPr>
        <p:sp>
          <p:nvSpPr>
            <p:cNvPr id="371" name="Text Box 3"/>
            <p:cNvSpPr/>
            <p:nvPr/>
          </p:nvSpPr>
          <p:spPr>
            <a:xfrm>
              <a:off x="304920" y="4194000"/>
              <a:ext cx="608760" cy="3366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6800" bIns="46800" anchor="t">
              <a:spAutoFit/>
            </a:bodyPr>
            <a:p>
              <a:pPr>
                <a:lnSpc>
                  <a:spcPct val="100000"/>
                </a:lnSpc>
                <a:spcBef>
                  <a:spcPts val="1001"/>
                </a:spcBef>
                <a:buNone/>
                <a:tabLst>
                  <a:tab algn="l" pos="0"/>
                  <a:tab algn="l" pos="914400"/>
                  <a:tab algn="l" pos="1828800"/>
                  <a:tab algn="l" pos="2743200"/>
                  <a:tab algn="l" pos="3657600"/>
                  <a:tab algn="l" pos="4572000"/>
                  <a:tab algn="l" pos="5486400"/>
                  <a:tab algn="l" pos="6400800"/>
                  <a:tab algn="l" pos="7315200"/>
                  <a:tab algn="l" pos="8229600"/>
                  <a:tab algn="l" pos="9144000"/>
                  <a:tab algn="l" pos="10058400"/>
                </a:tabLst>
              </a:pPr>
              <a:r>
                <a:rPr b="0" lang="en-GB" sz="1600" spc="-1" strike="noStrike">
                  <a:solidFill>
                    <a:srgbClr val="000000"/>
                  </a:solidFill>
                  <a:latin typeface="Times New Roman"/>
                  <a:ea typeface="Lucida Sans Unicode"/>
                </a:rPr>
                <a:t>1974</a:t>
              </a:r>
              <a:endParaRPr b="0" lang="en-US" sz="1600" spc="-1" strike="noStrike">
                <a:latin typeface="Arial"/>
              </a:endParaRPr>
            </a:p>
          </p:txBody>
        </p:sp>
        <p:sp>
          <p:nvSpPr>
            <p:cNvPr id="372" name="Text Box 4"/>
            <p:cNvSpPr/>
            <p:nvPr/>
          </p:nvSpPr>
          <p:spPr>
            <a:xfrm>
              <a:off x="1523880" y="4191120"/>
              <a:ext cx="608760" cy="3366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6800" bIns="46800" anchor="t">
              <a:spAutoFit/>
            </a:bodyPr>
            <a:p>
              <a:pPr>
                <a:lnSpc>
                  <a:spcPct val="100000"/>
                </a:lnSpc>
                <a:spcBef>
                  <a:spcPts val="1001"/>
                </a:spcBef>
                <a:buNone/>
                <a:tabLst>
                  <a:tab algn="l" pos="0"/>
                  <a:tab algn="l" pos="914400"/>
                  <a:tab algn="l" pos="1828800"/>
                  <a:tab algn="l" pos="2743200"/>
                  <a:tab algn="l" pos="3657600"/>
                  <a:tab algn="l" pos="4572000"/>
                  <a:tab algn="l" pos="5486400"/>
                  <a:tab algn="l" pos="6400800"/>
                  <a:tab algn="l" pos="7315200"/>
                  <a:tab algn="l" pos="8229600"/>
                  <a:tab algn="l" pos="9144000"/>
                  <a:tab algn="l" pos="10058400"/>
                </a:tabLst>
              </a:pPr>
              <a:r>
                <a:rPr b="0" lang="en-GB" sz="1600" spc="-1" strike="noStrike">
                  <a:solidFill>
                    <a:srgbClr val="000000"/>
                  </a:solidFill>
                  <a:latin typeface="Times New Roman"/>
                  <a:ea typeface="Lucida Sans Unicode"/>
                </a:rPr>
                <a:t>76</a:t>
              </a:r>
              <a:endParaRPr b="0" lang="en-US" sz="1600" spc="-1" strike="noStrike">
                <a:latin typeface="Arial"/>
              </a:endParaRPr>
            </a:p>
          </p:txBody>
        </p:sp>
        <p:grpSp>
          <p:nvGrpSpPr>
            <p:cNvPr id="373" name="Group 5"/>
            <p:cNvGrpSpPr/>
            <p:nvPr/>
          </p:nvGrpSpPr>
          <p:grpSpPr>
            <a:xfrm>
              <a:off x="609480" y="4038480"/>
              <a:ext cx="8231040" cy="76320"/>
              <a:chOff x="609480" y="4038480"/>
              <a:chExt cx="8231040" cy="76320"/>
            </a:xfrm>
          </p:grpSpPr>
          <p:sp>
            <p:nvSpPr>
              <p:cNvPr id="374" name="Line 6"/>
              <p:cNvSpPr/>
              <p:nvPr/>
            </p:nvSpPr>
            <p:spPr>
              <a:xfrm>
                <a:off x="609480" y="4038480"/>
                <a:ext cx="8229600" cy="1440"/>
              </a:xfrm>
              <a:prstGeom prst="line">
                <a:avLst/>
              </a:prstGeom>
              <a:ln w="9360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75" name="Line 7"/>
              <p:cNvSpPr/>
              <p:nvPr/>
            </p:nvSpPr>
            <p:spPr>
              <a:xfrm>
                <a:off x="617400" y="4038480"/>
                <a:ext cx="1440" cy="76320"/>
              </a:xfrm>
              <a:prstGeom prst="line">
                <a:avLst/>
              </a:prstGeom>
              <a:ln w="9360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76" name="Line 8"/>
              <p:cNvSpPr/>
              <p:nvPr/>
            </p:nvSpPr>
            <p:spPr>
              <a:xfrm>
                <a:off x="3276360" y="4038480"/>
                <a:ext cx="1800" cy="76320"/>
              </a:xfrm>
              <a:prstGeom prst="line">
                <a:avLst/>
              </a:prstGeom>
              <a:ln w="9360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77" name="Line 9"/>
              <p:cNvSpPr/>
              <p:nvPr/>
            </p:nvSpPr>
            <p:spPr>
              <a:xfrm>
                <a:off x="7010280" y="4038480"/>
                <a:ext cx="1440" cy="76320"/>
              </a:xfrm>
              <a:prstGeom prst="line">
                <a:avLst/>
              </a:prstGeom>
              <a:ln w="9360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78" name="Line 10"/>
              <p:cNvSpPr/>
              <p:nvPr/>
            </p:nvSpPr>
            <p:spPr>
              <a:xfrm>
                <a:off x="1150920" y="4038480"/>
                <a:ext cx="1440" cy="76320"/>
              </a:xfrm>
              <a:prstGeom prst="line">
                <a:avLst/>
              </a:prstGeom>
              <a:ln w="9360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79" name="Line 11"/>
              <p:cNvSpPr/>
              <p:nvPr/>
            </p:nvSpPr>
            <p:spPr>
              <a:xfrm>
                <a:off x="6476760" y="4038480"/>
                <a:ext cx="1800" cy="76320"/>
              </a:xfrm>
              <a:prstGeom prst="line">
                <a:avLst/>
              </a:prstGeom>
              <a:ln w="9360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80" name="Line 12"/>
              <p:cNvSpPr/>
              <p:nvPr/>
            </p:nvSpPr>
            <p:spPr>
              <a:xfrm>
                <a:off x="5943600" y="4038480"/>
                <a:ext cx="1440" cy="76320"/>
              </a:xfrm>
              <a:prstGeom prst="line">
                <a:avLst/>
              </a:prstGeom>
              <a:ln w="9360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81" name="Line 13"/>
              <p:cNvSpPr/>
              <p:nvPr/>
            </p:nvSpPr>
            <p:spPr>
              <a:xfrm>
                <a:off x="1684080" y="4038480"/>
                <a:ext cx="1800" cy="76320"/>
              </a:xfrm>
              <a:prstGeom prst="line">
                <a:avLst/>
              </a:prstGeom>
              <a:ln w="9360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82" name="Line 14"/>
              <p:cNvSpPr/>
              <p:nvPr/>
            </p:nvSpPr>
            <p:spPr>
              <a:xfrm>
                <a:off x="4876560" y="4038480"/>
                <a:ext cx="1800" cy="76320"/>
              </a:xfrm>
              <a:prstGeom prst="line">
                <a:avLst/>
              </a:prstGeom>
              <a:ln w="9360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83" name="Line 15"/>
              <p:cNvSpPr/>
              <p:nvPr/>
            </p:nvSpPr>
            <p:spPr>
              <a:xfrm>
                <a:off x="5410080" y="4038480"/>
                <a:ext cx="1440" cy="76320"/>
              </a:xfrm>
              <a:prstGeom prst="line">
                <a:avLst/>
              </a:prstGeom>
              <a:ln w="9360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84" name="Line 16"/>
              <p:cNvSpPr/>
              <p:nvPr/>
            </p:nvSpPr>
            <p:spPr>
              <a:xfrm>
                <a:off x="2217600" y="4038480"/>
                <a:ext cx="1440" cy="76320"/>
              </a:xfrm>
              <a:prstGeom prst="line">
                <a:avLst/>
              </a:prstGeom>
              <a:ln w="9360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85" name="Line 17"/>
              <p:cNvSpPr/>
              <p:nvPr/>
            </p:nvSpPr>
            <p:spPr>
              <a:xfrm>
                <a:off x="3809880" y="4038480"/>
                <a:ext cx="1440" cy="76320"/>
              </a:xfrm>
              <a:prstGeom prst="line">
                <a:avLst/>
              </a:prstGeom>
              <a:ln w="9360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86" name="Line 18"/>
              <p:cNvSpPr/>
              <p:nvPr/>
            </p:nvSpPr>
            <p:spPr>
              <a:xfrm>
                <a:off x="4343400" y="4038480"/>
                <a:ext cx="1440" cy="76320"/>
              </a:xfrm>
              <a:prstGeom prst="line">
                <a:avLst/>
              </a:prstGeom>
              <a:ln w="9360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87" name="Line 19"/>
              <p:cNvSpPr/>
              <p:nvPr/>
            </p:nvSpPr>
            <p:spPr>
              <a:xfrm>
                <a:off x="2751120" y="4038480"/>
                <a:ext cx="1440" cy="76320"/>
              </a:xfrm>
              <a:prstGeom prst="line">
                <a:avLst/>
              </a:prstGeom>
              <a:ln w="9360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88" name="Line 20"/>
              <p:cNvSpPr/>
              <p:nvPr/>
            </p:nvSpPr>
            <p:spPr>
              <a:xfrm>
                <a:off x="7467480" y="4038480"/>
                <a:ext cx="1440" cy="76320"/>
              </a:xfrm>
              <a:prstGeom prst="line">
                <a:avLst/>
              </a:prstGeom>
              <a:ln w="9360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89" name="Line 21"/>
              <p:cNvSpPr/>
              <p:nvPr/>
            </p:nvSpPr>
            <p:spPr>
              <a:xfrm>
                <a:off x="7924680" y="4038480"/>
                <a:ext cx="1440" cy="76320"/>
              </a:xfrm>
              <a:prstGeom prst="line">
                <a:avLst/>
              </a:prstGeom>
              <a:ln w="9360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90" name="Line 22"/>
              <p:cNvSpPr/>
              <p:nvPr/>
            </p:nvSpPr>
            <p:spPr>
              <a:xfrm>
                <a:off x="8381880" y="4038480"/>
                <a:ext cx="1440" cy="76320"/>
              </a:xfrm>
              <a:prstGeom prst="line">
                <a:avLst/>
              </a:prstGeom>
              <a:ln w="9360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91" name="Line 23"/>
              <p:cNvSpPr/>
              <p:nvPr/>
            </p:nvSpPr>
            <p:spPr>
              <a:xfrm>
                <a:off x="8839080" y="4038480"/>
                <a:ext cx="1440" cy="76320"/>
              </a:xfrm>
              <a:prstGeom prst="line">
                <a:avLst/>
              </a:prstGeom>
              <a:ln w="9360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392" name="Text Box 24"/>
            <p:cNvSpPr/>
            <p:nvPr/>
          </p:nvSpPr>
          <p:spPr>
            <a:xfrm>
              <a:off x="3124080" y="4191120"/>
              <a:ext cx="608760" cy="3366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6800" bIns="46800" anchor="t">
              <a:spAutoFit/>
            </a:bodyPr>
            <a:p>
              <a:pPr>
                <a:lnSpc>
                  <a:spcPct val="100000"/>
                </a:lnSpc>
                <a:spcBef>
                  <a:spcPts val="1001"/>
                </a:spcBef>
                <a:buNone/>
                <a:tabLst>
                  <a:tab algn="l" pos="0"/>
                  <a:tab algn="l" pos="914400"/>
                  <a:tab algn="l" pos="1828800"/>
                  <a:tab algn="l" pos="2743200"/>
                  <a:tab algn="l" pos="3657600"/>
                  <a:tab algn="l" pos="4572000"/>
                  <a:tab algn="l" pos="5486400"/>
                  <a:tab algn="l" pos="6400800"/>
                  <a:tab algn="l" pos="7315200"/>
                  <a:tab algn="l" pos="8229600"/>
                  <a:tab algn="l" pos="9144000"/>
                  <a:tab algn="l" pos="10058400"/>
                </a:tabLst>
              </a:pPr>
              <a:r>
                <a:rPr b="0" lang="en-GB" sz="1600" spc="-1" strike="noStrike">
                  <a:solidFill>
                    <a:srgbClr val="000000"/>
                  </a:solidFill>
                  <a:latin typeface="Times New Roman"/>
                  <a:ea typeface="Lucida Sans Unicode"/>
                </a:rPr>
                <a:t>79</a:t>
              </a:r>
              <a:endParaRPr b="0" lang="en-US" sz="1600" spc="-1" strike="noStrike">
                <a:latin typeface="Arial"/>
              </a:endParaRPr>
            </a:p>
          </p:txBody>
        </p:sp>
        <p:sp>
          <p:nvSpPr>
            <p:cNvPr id="393" name="Text Box 25"/>
            <p:cNvSpPr/>
            <p:nvPr/>
          </p:nvSpPr>
          <p:spPr>
            <a:xfrm>
              <a:off x="5257800" y="4191120"/>
              <a:ext cx="608760" cy="3366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6800" bIns="46800" anchor="t">
              <a:spAutoFit/>
            </a:bodyPr>
            <a:p>
              <a:pPr>
                <a:lnSpc>
                  <a:spcPct val="100000"/>
                </a:lnSpc>
                <a:spcBef>
                  <a:spcPts val="1001"/>
                </a:spcBef>
                <a:buNone/>
                <a:tabLst>
                  <a:tab algn="l" pos="0"/>
                  <a:tab algn="l" pos="914400"/>
                  <a:tab algn="l" pos="1828800"/>
                  <a:tab algn="l" pos="2743200"/>
                  <a:tab algn="l" pos="3657600"/>
                  <a:tab algn="l" pos="4572000"/>
                  <a:tab algn="l" pos="5486400"/>
                  <a:tab algn="l" pos="6400800"/>
                  <a:tab algn="l" pos="7315200"/>
                  <a:tab algn="l" pos="8229600"/>
                  <a:tab algn="l" pos="9144000"/>
                  <a:tab algn="l" pos="10058400"/>
                </a:tabLst>
              </a:pPr>
              <a:r>
                <a:rPr b="0" lang="en-GB" sz="1600" spc="-1" strike="noStrike">
                  <a:solidFill>
                    <a:srgbClr val="000000"/>
                  </a:solidFill>
                  <a:latin typeface="Times New Roman"/>
                  <a:ea typeface="Lucida Sans Unicode"/>
                </a:rPr>
                <a:t>83</a:t>
              </a:r>
              <a:endParaRPr b="0" lang="en-US" sz="1600" spc="-1" strike="noStrike">
                <a:latin typeface="Arial"/>
              </a:endParaRPr>
            </a:p>
          </p:txBody>
        </p:sp>
        <p:sp>
          <p:nvSpPr>
            <p:cNvPr id="394" name="Text Box 26"/>
            <p:cNvSpPr/>
            <p:nvPr/>
          </p:nvSpPr>
          <p:spPr>
            <a:xfrm>
              <a:off x="7315200" y="4191120"/>
              <a:ext cx="608760" cy="3366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6800" bIns="46800" anchor="t">
              <a:spAutoFit/>
            </a:bodyPr>
            <a:p>
              <a:pPr>
                <a:lnSpc>
                  <a:spcPct val="100000"/>
                </a:lnSpc>
                <a:spcBef>
                  <a:spcPts val="1001"/>
                </a:spcBef>
                <a:buNone/>
                <a:tabLst>
                  <a:tab algn="l" pos="0"/>
                  <a:tab algn="l" pos="914400"/>
                  <a:tab algn="l" pos="1828800"/>
                  <a:tab algn="l" pos="2743200"/>
                  <a:tab algn="l" pos="3657600"/>
                  <a:tab algn="l" pos="4572000"/>
                  <a:tab algn="l" pos="5486400"/>
                  <a:tab algn="l" pos="6400800"/>
                  <a:tab algn="l" pos="7315200"/>
                  <a:tab algn="l" pos="8229600"/>
                  <a:tab algn="l" pos="9144000"/>
                  <a:tab algn="l" pos="10058400"/>
                </a:tabLst>
              </a:pPr>
              <a:r>
                <a:rPr b="0" lang="en-GB" sz="1600" spc="-1" strike="noStrike">
                  <a:solidFill>
                    <a:srgbClr val="000000"/>
                  </a:solidFill>
                  <a:latin typeface="Times New Roman"/>
                  <a:ea typeface="Lucida Sans Unicode"/>
                </a:rPr>
                <a:t>87</a:t>
              </a:r>
              <a:endParaRPr b="0" lang="en-US" sz="1600" spc="-1" strike="noStrike">
                <a:latin typeface="Arial"/>
              </a:endParaRPr>
            </a:p>
          </p:txBody>
        </p:sp>
        <p:sp>
          <p:nvSpPr>
            <p:cNvPr id="395" name="Text Box 27"/>
            <p:cNvSpPr/>
            <p:nvPr/>
          </p:nvSpPr>
          <p:spPr>
            <a:xfrm>
              <a:off x="8686800" y="4191120"/>
              <a:ext cx="456480" cy="3366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6800" bIns="46800" anchor="t">
              <a:spAutoFit/>
            </a:bodyPr>
            <a:p>
              <a:pPr>
                <a:lnSpc>
                  <a:spcPct val="100000"/>
                </a:lnSpc>
                <a:spcBef>
                  <a:spcPts val="1001"/>
                </a:spcBef>
                <a:buNone/>
                <a:tabLst>
                  <a:tab algn="l" pos="0"/>
                  <a:tab algn="l" pos="914400"/>
                  <a:tab algn="l" pos="1828800"/>
                  <a:tab algn="l" pos="2743200"/>
                  <a:tab algn="l" pos="3657600"/>
                  <a:tab algn="l" pos="4572000"/>
                  <a:tab algn="l" pos="5486400"/>
                  <a:tab algn="l" pos="6400800"/>
                  <a:tab algn="l" pos="7315200"/>
                  <a:tab algn="l" pos="8229600"/>
                  <a:tab algn="l" pos="9144000"/>
                  <a:tab algn="l" pos="10058400"/>
                </a:tabLst>
              </a:pPr>
              <a:r>
                <a:rPr b="0" lang="en-GB" sz="1600" spc="-1" strike="noStrike">
                  <a:solidFill>
                    <a:srgbClr val="000000"/>
                  </a:solidFill>
                  <a:latin typeface="Times New Roman"/>
                  <a:ea typeface="Lucida Sans Unicode"/>
                </a:rPr>
                <a:t>90</a:t>
              </a:r>
              <a:endParaRPr b="0" lang="en-US" sz="1600" spc="-1" strike="noStrike">
                <a:latin typeface="Arial"/>
              </a:endParaRPr>
            </a:p>
          </p:txBody>
        </p:sp>
      </p:grpSp>
      <p:sp>
        <p:nvSpPr>
          <p:cNvPr id="396" name="Text Box 28"/>
          <p:cNvSpPr/>
          <p:nvPr/>
        </p:nvSpPr>
        <p:spPr>
          <a:xfrm>
            <a:off x="609480" y="2514600"/>
            <a:ext cx="1065960" cy="9162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spAutoFit/>
          </a:bodyPr>
          <a:p>
            <a:pPr algn="ctr">
              <a:lnSpc>
                <a:spcPct val="100000"/>
              </a:lnSpc>
              <a:spcBef>
                <a:spcPts val="1125"/>
              </a:spcBef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GB" sz="1800" spc="-1" strike="noStrike">
                <a:solidFill>
                  <a:srgbClr val="000000"/>
                </a:solidFill>
                <a:latin typeface="Times New Roman"/>
                <a:ea typeface="Lucida Sans Unicode"/>
              </a:rPr>
              <a:t>Harold Wilson (Labour)</a:t>
            </a:r>
            <a:r>
              <a:rPr b="0" lang="en-GB" sz="1800" spc="-1" strike="noStrike">
                <a:solidFill>
                  <a:srgbClr val="000000"/>
                </a:solidFill>
                <a:latin typeface="Times New Roman"/>
                <a:ea typeface="Lucida Sans Unicode"/>
              </a:rPr>
              <a:t>‏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97" name="Text Box 29"/>
          <p:cNvSpPr/>
          <p:nvPr/>
        </p:nvSpPr>
        <p:spPr>
          <a:xfrm>
            <a:off x="1676520" y="2514600"/>
            <a:ext cx="1599480" cy="9162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spAutoFit/>
          </a:bodyPr>
          <a:p>
            <a:pPr algn="ctr">
              <a:lnSpc>
                <a:spcPct val="100000"/>
              </a:lnSpc>
              <a:spcBef>
                <a:spcPts val="1125"/>
              </a:spcBef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GB" sz="1800" spc="-1" strike="noStrike">
                <a:solidFill>
                  <a:srgbClr val="000000"/>
                </a:solidFill>
                <a:latin typeface="Times New Roman"/>
                <a:ea typeface="Lucida Sans Unicode"/>
              </a:rPr>
              <a:t>James Callaghan</a:t>
            </a:r>
            <a:br>
              <a:rPr sz="1800"/>
            </a:br>
            <a:r>
              <a:rPr b="0" lang="en-GB" sz="1800" spc="-1" strike="noStrike">
                <a:solidFill>
                  <a:srgbClr val="000000"/>
                </a:solidFill>
                <a:latin typeface="Times New Roman"/>
                <a:ea typeface="Lucida Sans Unicode"/>
              </a:rPr>
              <a:t>(Labour)</a:t>
            </a:r>
            <a:r>
              <a:rPr b="0" lang="en-GB" sz="1800" spc="-1" strike="noStrike">
                <a:solidFill>
                  <a:srgbClr val="000000"/>
                </a:solidFill>
                <a:latin typeface="Times New Roman"/>
                <a:ea typeface="Lucida Sans Unicode"/>
              </a:rPr>
              <a:t>‏</a:t>
            </a:r>
            <a:endParaRPr b="0" lang="en-US" sz="1800" spc="-1" strike="noStrike">
              <a:latin typeface="Arial"/>
            </a:endParaRPr>
          </a:p>
        </p:txBody>
      </p:sp>
      <p:grpSp>
        <p:nvGrpSpPr>
          <p:cNvPr id="398" name="Group 30"/>
          <p:cNvGrpSpPr/>
          <p:nvPr/>
        </p:nvGrpSpPr>
        <p:grpSpPr>
          <a:xfrm>
            <a:off x="436680" y="3602160"/>
            <a:ext cx="7369920" cy="459000"/>
            <a:chOff x="436680" y="3602160"/>
            <a:chExt cx="7369920" cy="459000"/>
          </a:xfrm>
        </p:grpSpPr>
        <p:sp>
          <p:nvSpPr>
            <p:cNvPr id="399" name="Text Box 31"/>
            <p:cNvSpPr/>
            <p:nvPr/>
          </p:nvSpPr>
          <p:spPr>
            <a:xfrm>
              <a:off x="436680" y="3602160"/>
              <a:ext cx="532800" cy="4590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6800" bIns="46800" anchor="t">
              <a:spAutoFit/>
            </a:bodyPr>
            <a:p>
              <a:pPr>
                <a:lnSpc>
                  <a:spcPct val="100000"/>
                </a:lnSpc>
                <a:spcBef>
                  <a:spcPts val="1500"/>
                </a:spcBef>
                <a:buNone/>
                <a:tabLst>
                  <a:tab algn="l" pos="0"/>
                  <a:tab algn="l" pos="914400"/>
                  <a:tab algn="l" pos="1828800"/>
                  <a:tab algn="l" pos="2743200"/>
                  <a:tab algn="l" pos="3657600"/>
                  <a:tab algn="l" pos="4572000"/>
                  <a:tab algn="l" pos="5486400"/>
                  <a:tab algn="l" pos="6400800"/>
                  <a:tab algn="l" pos="7315200"/>
                  <a:tab algn="l" pos="8229600"/>
                  <a:tab algn="l" pos="9144000"/>
                  <a:tab algn="l" pos="10058400"/>
                </a:tabLst>
              </a:pPr>
              <a:r>
                <a:rPr b="1" lang="en-GB" sz="2400" spc="-1" strike="noStrike">
                  <a:solidFill>
                    <a:srgbClr val="ff3300"/>
                  </a:solidFill>
                  <a:latin typeface="Times New Roman"/>
                  <a:ea typeface="Lucida Sans Unicode"/>
                </a:rPr>
                <a:t>E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400" name="Text Box 32"/>
            <p:cNvSpPr/>
            <p:nvPr/>
          </p:nvSpPr>
          <p:spPr>
            <a:xfrm>
              <a:off x="3083040" y="3602160"/>
              <a:ext cx="532800" cy="4590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6800" bIns="46800" anchor="t">
              <a:spAutoFit/>
            </a:bodyPr>
            <a:p>
              <a:pPr>
                <a:lnSpc>
                  <a:spcPct val="100000"/>
                </a:lnSpc>
                <a:spcBef>
                  <a:spcPts val="1500"/>
                </a:spcBef>
                <a:buNone/>
                <a:tabLst>
                  <a:tab algn="l" pos="0"/>
                  <a:tab algn="l" pos="914400"/>
                  <a:tab algn="l" pos="1828800"/>
                  <a:tab algn="l" pos="2743200"/>
                  <a:tab algn="l" pos="3657600"/>
                  <a:tab algn="l" pos="4572000"/>
                  <a:tab algn="l" pos="5486400"/>
                  <a:tab algn="l" pos="6400800"/>
                  <a:tab algn="l" pos="7315200"/>
                  <a:tab algn="l" pos="8229600"/>
                  <a:tab algn="l" pos="9144000"/>
                  <a:tab algn="l" pos="10058400"/>
                </a:tabLst>
              </a:pPr>
              <a:r>
                <a:rPr b="1" lang="en-GB" sz="2400" spc="-1" strike="noStrike">
                  <a:solidFill>
                    <a:srgbClr val="ff3300"/>
                  </a:solidFill>
                  <a:latin typeface="Times New Roman"/>
                  <a:ea typeface="Lucida Sans Unicode"/>
                </a:rPr>
                <a:t>E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401" name="Text Box 33"/>
            <p:cNvSpPr/>
            <p:nvPr/>
          </p:nvSpPr>
          <p:spPr>
            <a:xfrm>
              <a:off x="5202360" y="3602160"/>
              <a:ext cx="532800" cy="4590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6800" bIns="46800" anchor="t">
              <a:spAutoFit/>
            </a:bodyPr>
            <a:p>
              <a:pPr>
                <a:lnSpc>
                  <a:spcPct val="100000"/>
                </a:lnSpc>
                <a:spcBef>
                  <a:spcPts val="1500"/>
                </a:spcBef>
                <a:buNone/>
                <a:tabLst>
                  <a:tab algn="l" pos="0"/>
                  <a:tab algn="l" pos="914400"/>
                  <a:tab algn="l" pos="1828800"/>
                  <a:tab algn="l" pos="2743200"/>
                  <a:tab algn="l" pos="3657600"/>
                  <a:tab algn="l" pos="4572000"/>
                  <a:tab algn="l" pos="5486400"/>
                  <a:tab algn="l" pos="6400800"/>
                  <a:tab algn="l" pos="7315200"/>
                  <a:tab algn="l" pos="8229600"/>
                  <a:tab algn="l" pos="9144000"/>
                  <a:tab algn="l" pos="10058400"/>
                </a:tabLst>
              </a:pPr>
              <a:r>
                <a:rPr b="1" lang="en-GB" sz="2400" spc="-1" strike="noStrike">
                  <a:solidFill>
                    <a:srgbClr val="ff3300"/>
                  </a:solidFill>
                  <a:latin typeface="Times New Roman"/>
                  <a:ea typeface="Lucida Sans Unicode"/>
                </a:rPr>
                <a:t>E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402" name="Text Box 34"/>
            <p:cNvSpPr/>
            <p:nvPr/>
          </p:nvSpPr>
          <p:spPr>
            <a:xfrm>
              <a:off x="7273800" y="3602160"/>
              <a:ext cx="532800" cy="4590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6800" bIns="46800" anchor="t">
              <a:spAutoFit/>
            </a:bodyPr>
            <a:p>
              <a:pPr>
                <a:lnSpc>
                  <a:spcPct val="100000"/>
                </a:lnSpc>
                <a:spcBef>
                  <a:spcPts val="1500"/>
                </a:spcBef>
                <a:buNone/>
                <a:tabLst>
                  <a:tab algn="l" pos="0"/>
                  <a:tab algn="l" pos="914400"/>
                  <a:tab algn="l" pos="1828800"/>
                  <a:tab algn="l" pos="2743200"/>
                  <a:tab algn="l" pos="3657600"/>
                  <a:tab algn="l" pos="4572000"/>
                  <a:tab algn="l" pos="5486400"/>
                  <a:tab algn="l" pos="6400800"/>
                  <a:tab algn="l" pos="7315200"/>
                  <a:tab algn="l" pos="8229600"/>
                  <a:tab algn="l" pos="9144000"/>
                  <a:tab algn="l" pos="10058400"/>
                </a:tabLst>
              </a:pPr>
              <a:r>
                <a:rPr b="1" lang="en-GB" sz="2400" spc="-1" strike="noStrike">
                  <a:solidFill>
                    <a:srgbClr val="ff3300"/>
                  </a:solidFill>
                  <a:latin typeface="Times New Roman"/>
                  <a:ea typeface="Lucida Sans Unicode"/>
                </a:rPr>
                <a:t>E</a:t>
              </a:r>
              <a:endParaRPr b="0" lang="en-US" sz="2400" spc="-1" strike="noStrike">
                <a:latin typeface="Arial"/>
              </a:endParaRPr>
            </a:p>
          </p:txBody>
        </p:sp>
      </p:grpSp>
      <p:sp>
        <p:nvSpPr>
          <p:cNvPr id="403" name="Text Box 35"/>
          <p:cNvSpPr/>
          <p:nvPr/>
        </p:nvSpPr>
        <p:spPr>
          <a:xfrm>
            <a:off x="3276720" y="2514600"/>
            <a:ext cx="5562000" cy="916200"/>
          </a:xfrm>
          <a:prstGeom prst="rect">
            <a:avLst/>
          </a:prstGeom>
          <a:solidFill>
            <a:srgbClr val="cccc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spAutoFit/>
          </a:bodyPr>
          <a:p>
            <a:pPr algn="ctr">
              <a:lnSpc>
                <a:spcPct val="100000"/>
              </a:lnSpc>
              <a:spcBef>
                <a:spcPts val="1125"/>
              </a:spcBef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GB" sz="1800" spc="-1" strike="noStrike">
                <a:solidFill>
                  <a:srgbClr val="000000"/>
                </a:solidFill>
                <a:latin typeface="Times New Roman"/>
                <a:ea typeface="Lucida Sans Unicode"/>
              </a:rPr>
              <a:t>Margaret </a:t>
            </a:r>
            <a:br>
              <a:rPr sz="1800"/>
            </a:br>
            <a:r>
              <a:rPr b="0" lang="en-GB" sz="1800" spc="-1" strike="noStrike">
                <a:solidFill>
                  <a:srgbClr val="000000"/>
                </a:solidFill>
                <a:latin typeface="Times New Roman"/>
                <a:ea typeface="Lucida Sans Unicode"/>
              </a:rPr>
              <a:t>Thatcher</a:t>
            </a:r>
            <a:br>
              <a:rPr sz="1800"/>
            </a:br>
            <a:r>
              <a:rPr b="0" lang="en-GB" sz="1800" spc="-1" strike="noStrike">
                <a:solidFill>
                  <a:srgbClr val="000000"/>
                </a:solidFill>
                <a:latin typeface="Times New Roman"/>
                <a:ea typeface="Lucida Sans Unicode"/>
              </a:rPr>
              <a:t>(Tory)</a:t>
            </a:r>
            <a:r>
              <a:rPr b="0" lang="en-GB" sz="1800" spc="-1" strike="noStrike">
                <a:solidFill>
                  <a:srgbClr val="000000"/>
                </a:solidFill>
                <a:latin typeface="Times New Roman"/>
                <a:ea typeface="Lucida Sans Unicode"/>
              </a:rPr>
              <a:t>‏</a:t>
            </a:r>
            <a:endParaRPr b="0" lang="en-US" sz="1800" spc="-1" strike="noStrike">
              <a:latin typeface="Arial"/>
            </a:endParaRPr>
          </a:p>
        </p:txBody>
      </p:sp>
      <p:grpSp>
        <p:nvGrpSpPr>
          <p:cNvPr id="404" name="Group 36"/>
          <p:cNvGrpSpPr/>
          <p:nvPr/>
        </p:nvGrpSpPr>
        <p:grpSpPr>
          <a:xfrm>
            <a:off x="304920" y="5853240"/>
            <a:ext cx="8535600" cy="928440"/>
            <a:chOff x="304920" y="5853240"/>
            <a:chExt cx="8535600" cy="928440"/>
          </a:xfrm>
        </p:grpSpPr>
        <p:sp>
          <p:nvSpPr>
            <p:cNvPr id="405" name="Text Box 37"/>
            <p:cNvSpPr/>
            <p:nvPr/>
          </p:nvSpPr>
          <p:spPr>
            <a:xfrm>
              <a:off x="304920" y="6445080"/>
              <a:ext cx="608760" cy="3366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6800" bIns="46800" anchor="t">
              <a:spAutoFit/>
            </a:bodyPr>
            <a:p>
              <a:pPr>
                <a:lnSpc>
                  <a:spcPct val="100000"/>
                </a:lnSpc>
                <a:spcBef>
                  <a:spcPts val="1001"/>
                </a:spcBef>
                <a:buNone/>
                <a:tabLst>
                  <a:tab algn="l" pos="0"/>
                  <a:tab algn="l" pos="914400"/>
                  <a:tab algn="l" pos="1828800"/>
                  <a:tab algn="l" pos="2743200"/>
                  <a:tab algn="l" pos="3657600"/>
                  <a:tab algn="l" pos="4572000"/>
                  <a:tab algn="l" pos="5486400"/>
                  <a:tab algn="l" pos="6400800"/>
                  <a:tab algn="l" pos="7315200"/>
                  <a:tab algn="l" pos="8229600"/>
                  <a:tab algn="l" pos="9144000"/>
                  <a:tab algn="l" pos="10058400"/>
                </a:tabLst>
              </a:pPr>
              <a:r>
                <a:rPr b="0" lang="en-GB" sz="1600" spc="-1" strike="noStrike">
                  <a:solidFill>
                    <a:srgbClr val="000000"/>
                  </a:solidFill>
                  <a:latin typeface="Times New Roman"/>
                  <a:ea typeface="Lucida Sans Unicode"/>
                </a:rPr>
                <a:t>1990</a:t>
              </a:r>
              <a:endParaRPr b="0" lang="en-US" sz="1600" spc="-1" strike="noStrike">
                <a:latin typeface="Arial"/>
              </a:endParaRPr>
            </a:p>
          </p:txBody>
        </p:sp>
        <p:sp>
          <p:nvSpPr>
            <p:cNvPr id="406" name="Text Box 38"/>
            <p:cNvSpPr/>
            <p:nvPr/>
          </p:nvSpPr>
          <p:spPr>
            <a:xfrm>
              <a:off x="1523880" y="6442200"/>
              <a:ext cx="608760" cy="3366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6800" bIns="46800" anchor="t">
              <a:spAutoFit/>
            </a:bodyPr>
            <a:p>
              <a:pPr>
                <a:lnSpc>
                  <a:spcPct val="100000"/>
                </a:lnSpc>
                <a:spcBef>
                  <a:spcPts val="1001"/>
                </a:spcBef>
                <a:buNone/>
                <a:tabLst>
                  <a:tab algn="l" pos="0"/>
                  <a:tab algn="l" pos="914400"/>
                  <a:tab algn="l" pos="1828800"/>
                  <a:tab algn="l" pos="2743200"/>
                  <a:tab algn="l" pos="3657600"/>
                  <a:tab algn="l" pos="4572000"/>
                  <a:tab algn="l" pos="5486400"/>
                  <a:tab algn="l" pos="6400800"/>
                  <a:tab algn="l" pos="7315200"/>
                  <a:tab algn="l" pos="8229600"/>
                  <a:tab algn="l" pos="9144000"/>
                  <a:tab algn="l" pos="10058400"/>
                </a:tabLst>
              </a:pPr>
              <a:r>
                <a:rPr b="0" lang="en-GB" sz="1600" spc="-1" strike="noStrike">
                  <a:solidFill>
                    <a:srgbClr val="000000"/>
                  </a:solidFill>
                  <a:latin typeface="Times New Roman"/>
                  <a:ea typeface="Lucida Sans Unicode"/>
                </a:rPr>
                <a:t>92</a:t>
              </a:r>
              <a:endParaRPr b="0" lang="en-US" sz="1600" spc="-1" strike="noStrike">
                <a:latin typeface="Arial"/>
              </a:endParaRPr>
            </a:p>
          </p:txBody>
        </p:sp>
        <p:grpSp>
          <p:nvGrpSpPr>
            <p:cNvPr id="407" name="Group 39"/>
            <p:cNvGrpSpPr/>
            <p:nvPr/>
          </p:nvGrpSpPr>
          <p:grpSpPr>
            <a:xfrm>
              <a:off x="609480" y="6289560"/>
              <a:ext cx="8231040" cy="75960"/>
              <a:chOff x="609480" y="6289560"/>
              <a:chExt cx="8231040" cy="75960"/>
            </a:xfrm>
          </p:grpSpPr>
          <p:sp>
            <p:nvSpPr>
              <p:cNvPr id="408" name="Line 40"/>
              <p:cNvSpPr/>
              <p:nvPr/>
            </p:nvSpPr>
            <p:spPr>
              <a:xfrm>
                <a:off x="609480" y="6289560"/>
                <a:ext cx="8229600" cy="1440"/>
              </a:xfrm>
              <a:prstGeom prst="line">
                <a:avLst/>
              </a:prstGeom>
              <a:ln w="9360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09" name="Line 41"/>
              <p:cNvSpPr/>
              <p:nvPr/>
            </p:nvSpPr>
            <p:spPr>
              <a:xfrm>
                <a:off x="617400" y="6289560"/>
                <a:ext cx="1440" cy="75960"/>
              </a:xfrm>
              <a:prstGeom prst="line">
                <a:avLst/>
              </a:prstGeom>
              <a:ln w="9360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10" name="Line 42"/>
              <p:cNvSpPr/>
              <p:nvPr/>
            </p:nvSpPr>
            <p:spPr>
              <a:xfrm>
                <a:off x="3276360" y="6289560"/>
                <a:ext cx="1800" cy="75960"/>
              </a:xfrm>
              <a:prstGeom prst="line">
                <a:avLst/>
              </a:prstGeom>
              <a:ln w="9360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11" name="Line 43"/>
              <p:cNvSpPr/>
              <p:nvPr/>
            </p:nvSpPr>
            <p:spPr>
              <a:xfrm>
                <a:off x="7010280" y="6289560"/>
                <a:ext cx="1440" cy="75960"/>
              </a:xfrm>
              <a:prstGeom prst="line">
                <a:avLst/>
              </a:prstGeom>
              <a:ln w="9360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12" name="Line 44"/>
              <p:cNvSpPr/>
              <p:nvPr/>
            </p:nvSpPr>
            <p:spPr>
              <a:xfrm>
                <a:off x="1150920" y="6289560"/>
                <a:ext cx="1440" cy="75960"/>
              </a:xfrm>
              <a:prstGeom prst="line">
                <a:avLst/>
              </a:prstGeom>
              <a:ln w="9360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13" name="Line 45"/>
              <p:cNvSpPr/>
              <p:nvPr/>
            </p:nvSpPr>
            <p:spPr>
              <a:xfrm>
                <a:off x="6476760" y="6289560"/>
                <a:ext cx="1800" cy="75960"/>
              </a:xfrm>
              <a:prstGeom prst="line">
                <a:avLst/>
              </a:prstGeom>
              <a:ln w="9360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14" name="Line 46"/>
              <p:cNvSpPr/>
              <p:nvPr/>
            </p:nvSpPr>
            <p:spPr>
              <a:xfrm>
                <a:off x="5943600" y="6289560"/>
                <a:ext cx="1440" cy="75960"/>
              </a:xfrm>
              <a:prstGeom prst="line">
                <a:avLst/>
              </a:prstGeom>
              <a:ln w="9360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15" name="Line 47"/>
              <p:cNvSpPr/>
              <p:nvPr/>
            </p:nvSpPr>
            <p:spPr>
              <a:xfrm>
                <a:off x="1684080" y="6289560"/>
                <a:ext cx="1800" cy="75960"/>
              </a:xfrm>
              <a:prstGeom prst="line">
                <a:avLst/>
              </a:prstGeom>
              <a:ln w="9360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16" name="Line 48"/>
              <p:cNvSpPr/>
              <p:nvPr/>
            </p:nvSpPr>
            <p:spPr>
              <a:xfrm>
                <a:off x="4876560" y="6289560"/>
                <a:ext cx="1800" cy="75960"/>
              </a:xfrm>
              <a:prstGeom prst="line">
                <a:avLst/>
              </a:prstGeom>
              <a:ln w="9360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17" name="Line 49"/>
              <p:cNvSpPr/>
              <p:nvPr/>
            </p:nvSpPr>
            <p:spPr>
              <a:xfrm>
                <a:off x="5410080" y="6289560"/>
                <a:ext cx="1440" cy="75960"/>
              </a:xfrm>
              <a:prstGeom prst="line">
                <a:avLst/>
              </a:prstGeom>
              <a:ln w="9360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18" name="Line 50"/>
              <p:cNvSpPr/>
              <p:nvPr/>
            </p:nvSpPr>
            <p:spPr>
              <a:xfrm>
                <a:off x="2217600" y="6289560"/>
                <a:ext cx="1440" cy="75960"/>
              </a:xfrm>
              <a:prstGeom prst="line">
                <a:avLst/>
              </a:prstGeom>
              <a:ln w="9360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19" name="Line 51"/>
              <p:cNvSpPr/>
              <p:nvPr/>
            </p:nvSpPr>
            <p:spPr>
              <a:xfrm>
                <a:off x="3809880" y="6289560"/>
                <a:ext cx="1440" cy="75960"/>
              </a:xfrm>
              <a:prstGeom prst="line">
                <a:avLst/>
              </a:prstGeom>
              <a:ln w="9360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20" name="Line 52"/>
              <p:cNvSpPr/>
              <p:nvPr/>
            </p:nvSpPr>
            <p:spPr>
              <a:xfrm>
                <a:off x="4343400" y="6289560"/>
                <a:ext cx="1440" cy="75960"/>
              </a:xfrm>
              <a:prstGeom prst="line">
                <a:avLst/>
              </a:prstGeom>
              <a:ln w="9360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21" name="Line 53"/>
              <p:cNvSpPr/>
              <p:nvPr/>
            </p:nvSpPr>
            <p:spPr>
              <a:xfrm>
                <a:off x="2751120" y="6289560"/>
                <a:ext cx="1440" cy="75960"/>
              </a:xfrm>
              <a:prstGeom prst="line">
                <a:avLst/>
              </a:prstGeom>
              <a:ln w="9360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22" name="Line 54"/>
              <p:cNvSpPr/>
              <p:nvPr/>
            </p:nvSpPr>
            <p:spPr>
              <a:xfrm>
                <a:off x="7467480" y="6289560"/>
                <a:ext cx="1440" cy="75960"/>
              </a:xfrm>
              <a:prstGeom prst="line">
                <a:avLst/>
              </a:prstGeom>
              <a:ln w="9360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23" name="Line 55"/>
              <p:cNvSpPr/>
              <p:nvPr/>
            </p:nvSpPr>
            <p:spPr>
              <a:xfrm>
                <a:off x="7924680" y="6289560"/>
                <a:ext cx="1440" cy="75960"/>
              </a:xfrm>
              <a:prstGeom prst="line">
                <a:avLst/>
              </a:prstGeom>
              <a:ln w="9360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24" name="Line 56"/>
              <p:cNvSpPr/>
              <p:nvPr/>
            </p:nvSpPr>
            <p:spPr>
              <a:xfrm>
                <a:off x="8381880" y="6289560"/>
                <a:ext cx="1440" cy="75960"/>
              </a:xfrm>
              <a:prstGeom prst="line">
                <a:avLst/>
              </a:prstGeom>
              <a:ln w="9360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25" name="Line 57"/>
              <p:cNvSpPr/>
              <p:nvPr/>
            </p:nvSpPr>
            <p:spPr>
              <a:xfrm>
                <a:off x="8839080" y="6289560"/>
                <a:ext cx="1440" cy="75960"/>
              </a:xfrm>
              <a:prstGeom prst="line">
                <a:avLst/>
              </a:prstGeom>
              <a:ln w="9360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426" name="Text Box 58"/>
            <p:cNvSpPr/>
            <p:nvPr/>
          </p:nvSpPr>
          <p:spPr>
            <a:xfrm>
              <a:off x="4191120" y="6442200"/>
              <a:ext cx="608760" cy="3366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6800" bIns="46800" anchor="t">
              <a:spAutoFit/>
            </a:bodyPr>
            <a:p>
              <a:pPr>
                <a:lnSpc>
                  <a:spcPct val="100000"/>
                </a:lnSpc>
                <a:spcBef>
                  <a:spcPts val="1001"/>
                </a:spcBef>
                <a:buNone/>
                <a:tabLst>
                  <a:tab algn="l" pos="0"/>
                  <a:tab algn="l" pos="914400"/>
                  <a:tab algn="l" pos="1828800"/>
                  <a:tab algn="l" pos="2743200"/>
                  <a:tab algn="l" pos="3657600"/>
                  <a:tab algn="l" pos="4572000"/>
                  <a:tab algn="l" pos="5486400"/>
                  <a:tab algn="l" pos="6400800"/>
                  <a:tab algn="l" pos="7315200"/>
                  <a:tab algn="l" pos="8229600"/>
                  <a:tab algn="l" pos="9144000"/>
                  <a:tab algn="l" pos="10058400"/>
                </a:tabLst>
              </a:pPr>
              <a:r>
                <a:rPr b="0" lang="en-GB" sz="1600" spc="-1" strike="noStrike">
                  <a:solidFill>
                    <a:srgbClr val="000000"/>
                  </a:solidFill>
                  <a:latin typeface="Times New Roman"/>
                  <a:ea typeface="Lucida Sans Unicode"/>
                </a:rPr>
                <a:t>97</a:t>
              </a:r>
              <a:endParaRPr b="0" lang="en-US" sz="1600" spc="-1" strike="noStrike">
                <a:latin typeface="Arial"/>
              </a:endParaRPr>
            </a:p>
          </p:txBody>
        </p:sp>
        <p:sp>
          <p:nvSpPr>
            <p:cNvPr id="427" name="Text Box 59"/>
            <p:cNvSpPr/>
            <p:nvPr/>
          </p:nvSpPr>
          <p:spPr>
            <a:xfrm>
              <a:off x="6248520" y="6442200"/>
              <a:ext cx="608760" cy="3366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6800" bIns="46800" anchor="t">
              <a:spAutoFit/>
            </a:bodyPr>
            <a:p>
              <a:pPr>
                <a:lnSpc>
                  <a:spcPct val="100000"/>
                </a:lnSpc>
                <a:spcBef>
                  <a:spcPts val="1001"/>
                </a:spcBef>
                <a:buNone/>
                <a:tabLst>
                  <a:tab algn="l" pos="0"/>
                  <a:tab algn="l" pos="914400"/>
                  <a:tab algn="l" pos="1828800"/>
                  <a:tab algn="l" pos="2743200"/>
                  <a:tab algn="l" pos="3657600"/>
                  <a:tab algn="l" pos="4572000"/>
                  <a:tab algn="l" pos="5486400"/>
                  <a:tab algn="l" pos="6400800"/>
                  <a:tab algn="l" pos="7315200"/>
                  <a:tab algn="l" pos="8229600"/>
                  <a:tab algn="l" pos="9144000"/>
                  <a:tab algn="l" pos="10058400"/>
                </a:tabLst>
              </a:pPr>
              <a:r>
                <a:rPr b="0" lang="en-GB" sz="1600" spc="-1" strike="noStrike">
                  <a:solidFill>
                    <a:srgbClr val="000000"/>
                  </a:solidFill>
                  <a:latin typeface="Times New Roman"/>
                  <a:ea typeface="Lucida Sans Unicode"/>
                </a:rPr>
                <a:t>2001</a:t>
              </a:r>
              <a:endParaRPr b="0" lang="en-US" sz="1600" spc="-1" strike="noStrike">
                <a:latin typeface="Arial"/>
              </a:endParaRPr>
            </a:p>
          </p:txBody>
        </p:sp>
        <p:sp>
          <p:nvSpPr>
            <p:cNvPr id="428" name="Text Box 60"/>
            <p:cNvSpPr/>
            <p:nvPr/>
          </p:nvSpPr>
          <p:spPr>
            <a:xfrm>
              <a:off x="8229600" y="6442200"/>
              <a:ext cx="456480" cy="3366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6800" bIns="46800" anchor="t">
              <a:spAutoFit/>
            </a:bodyPr>
            <a:p>
              <a:pPr>
                <a:lnSpc>
                  <a:spcPct val="100000"/>
                </a:lnSpc>
                <a:spcBef>
                  <a:spcPts val="1001"/>
                </a:spcBef>
                <a:buNone/>
                <a:tabLst>
                  <a:tab algn="l" pos="0"/>
                  <a:tab algn="l" pos="914400"/>
                  <a:tab algn="l" pos="1828800"/>
                  <a:tab algn="l" pos="2743200"/>
                  <a:tab algn="l" pos="3657600"/>
                  <a:tab algn="l" pos="4572000"/>
                  <a:tab algn="l" pos="5486400"/>
                  <a:tab algn="l" pos="6400800"/>
                  <a:tab algn="l" pos="7315200"/>
                  <a:tab algn="l" pos="8229600"/>
                  <a:tab algn="l" pos="9144000"/>
                  <a:tab algn="l" pos="10058400"/>
                </a:tabLst>
              </a:pPr>
              <a:r>
                <a:rPr b="0" lang="en-GB" sz="1600" spc="-1" strike="noStrike">
                  <a:solidFill>
                    <a:srgbClr val="000000"/>
                  </a:solidFill>
                  <a:latin typeface="Times New Roman"/>
                  <a:ea typeface="Lucida Sans Unicode"/>
                </a:rPr>
                <a:t>05</a:t>
              </a:r>
              <a:endParaRPr b="0" lang="en-US" sz="1600" spc="-1" strike="noStrike">
                <a:latin typeface="Arial"/>
              </a:endParaRPr>
            </a:p>
          </p:txBody>
        </p:sp>
        <p:sp>
          <p:nvSpPr>
            <p:cNvPr id="429" name="Text Box 61"/>
            <p:cNvSpPr/>
            <p:nvPr/>
          </p:nvSpPr>
          <p:spPr>
            <a:xfrm>
              <a:off x="1488960" y="5853240"/>
              <a:ext cx="532800" cy="4590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6800" bIns="46800" anchor="t">
              <a:spAutoFit/>
            </a:bodyPr>
            <a:p>
              <a:pPr>
                <a:lnSpc>
                  <a:spcPct val="100000"/>
                </a:lnSpc>
                <a:spcBef>
                  <a:spcPts val="1500"/>
                </a:spcBef>
                <a:buNone/>
                <a:tabLst>
                  <a:tab algn="l" pos="0"/>
                  <a:tab algn="l" pos="914400"/>
                  <a:tab algn="l" pos="1828800"/>
                  <a:tab algn="l" pos="2743200"/>
                  <a:tab algn="l" pos="3657600"/>
                  <a:tab algn="l" pos="4572000"/>
                  <a:tab algn="l" pos="5486400"/>
                  <a:tab algn="l" pos="6400800"/>
                  <a:tab algn="l" pos="7315200"/>
                  <a:tab algn="l" pos="8229600"/>
                  <a:tab algn="l" pos="9144000"/>
                  <a:tab algn="l" pos="10058400"/>
                </a:tabLst>
              </a:pPr>
              <a:r>
                <a:rPr b="1" lang="en-GB" sz="2400" spc="-1" strike="noStrike">
                  <a:solidFill>
                    <a:srgbClr val="ff3300"/>
                  </a:solidFill>
                  <a:latin typeface="Times New Roman"/>
                  <a:ea typeface="Lucida Sans Unicode"/>
                </a:rPr>
                <a:t>E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430" name="Text Box 62"/>
            <p:cNvSpPr/>
            <p:nvPr/>
          </p:nvSpPr>
          <p:spPr>
            <a:xfrm>
              <a:off x="4170240" y="5853240"/>
              <a:ext cx="532800" cy="4590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6800" bIns="46800" anchor="t">
              <a:spAutoFit/>
            </a:bodyPr>
            <a:p>
              <a:pPr>
                <a:lnSpc>
                  <a:spcPct val="100000"/>
                </a:lnSpc>
                <a:spcBef>
                  <a:spcPts val="1500"/>
                </a:spcBef>
                <a:buNone/>
                <a:tabLst>
                  <a:tab algn="l" pos="0"/>
                  <a:tab algn="l" pos="914400"/>
                  <a:tab algn="l" pos="1828800"/>
                  <a:tab algn="l" pos="2743200"/>
                  <a:tab algn="l" pos="3657600"/>
                  <a:tab algn="l" pos="4572000"/>
                  <a:tab algn="l" pos="5486400"/>
                  <a:tab algn="l" pos="6400800"/>
                  <a:tab algn="l" pos="7315200"/>
                  <a:tab algn="l" pos="8229600"/>
                  <a:tab algn="l" pos="9144000"/>
                  <a:tab algn="l" pos="10058400"/>
                </a:tabLst>
              </a:pPr>
              <a:r>
                <a:rPr b="1" lang="en-GB" sz="2400" spc="-1" strike="noStrike">
                  <a:solidFill>
                    <a:srgbClr val="ff3300"/>
                  </a:solidFill>
                  <a:latin typeface="Times New Roman"/>
                  <a:ea typeface="Lucida Sans Unicode"/>
                </a:rPr>
                <a:t>E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431" name="Text Box 63"/>
            <p:cNvSpPr/>
            <p:nvPr/>
          </p:nvSpPr>
          <p:spPr>
            <a:xfrm>
              <a:off x="6283440" y="5853240"/>
              <a:ext cx="532800" cy="4590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6800" bIns="46800" anchor="t">
              <a:spAutoFit/>
            </a:bodyPr>
            <a:p>
              <a:pPr>
                <a:lnSpc>
                  <a:spcPct val="100000"/>
                </a:lnSpc>
                <a:spcBef>
                  <a:spcPts val="1500"/>
                </a:spcBef>
                <a:buNone/>
                <a:tabLst>
                  <a:tab algn="l" pos="0"/>
                  <a:tab algn="l" pos="914400"/>
                  <a:tab algn="l" pos="1828800"/>
                  <a:tab algn="l" pos="2743200"/>
                  <a:tab algn="l" pos="3657600"/>
                  <a:tab algn="l" pos="4572000"/>
                  <a:tab algn="l" pos="5486400"/>
                  <a:tab algn="l" pos="6400800"/>
                  <a:tab algn="l" pos="7315200"/>
                  <a:tab algn="l" pos="8229600"/>
                  <a:tab algn="l" pos="9144000"/>
                  <a:tab algn="l" pos="10058400"/>
                </a:tabLst>
              </a:pPr>
              <a:r>
                <a:rPr b="1" lang="en-GB" sz="2400" spc="-1" strike="noStrike">
                  <a:solidFill>
                    <a:srgbClr val="ff3300"/>
                  </a:solidFill>
                  <a:latin typeface="Times New Roman"/>
                  <a:ea typeface="Lucida Sans Unicode"/>
                </a:rPr>
                <a:t>E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432" name="Text Box 64"/>
            <p:cNvSpPr/>
            <p:nvPr/>
          </p:nvSpPr>
          <p:spPr>
            <a:xfrm>
              <a:off x="8229600" y="5853240"/>
              <a:ext cx="532800" cy="3981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6800" bIns="46800" anchor="t">
              <a:spAutoFit/>
            </a:bodyPr>
            <a:p>
              <a:pPr>
                <a:lnSpc>
                  <a:spcPct val="100000"/>
                </a:lnSpc>
                <a:spcBef>
                  <a:spcPts val="1250"/>
                </a:spcBef>
                <a:buNone/>
                <a:tabLst>
                  <a:tab algn="l" pos="0"/>
                  <a:tab algn="l" pos="914400"/>
                  <a:tab algn="l" pos="1828800"/>
                  <a:tab algn="l" pos="2743200"/>
                  <a:tab algn="l" pos="3657600"/>
                  <a:tab algn="l" pos="4572000"/>
                  <a:tab algn="l" pos="5486400"/>
                  <a:tab algn="l" pos="6400800"/>
                  <a:tab algn="l" pos="7315200"/>
                  <a:tab algn="l" pos="8229600"/>
                  <a:tab algn="l" pos="9144000"/>
                  <a:tab algn="l" pos="10058400"/>
                </a:tabLst>
              </a:pPr>
              <a:r>
                <a:rPr b="1" lang="en-GB" sz="2000" spc="-1" strike="noStrike">
                  <a:solidFill>
                    <a:srgbClr val="ff3300"/>
                  </a:solidFill>
                  <a:latin typeface="Times New Roman"/>
                  <a:ea typeface="Lucida Sans Unicode"/>
                </a:rPr>
                <a:t>E</a:t>
              </a:r>
              <a:endParaRPr b="0" lang="en-US" sz="2000" spc="-1" strike="noStrike">
                <a:latin typeface="Arial"/>
              </a:endParaRPr>
            </a:p>
          </p:txBody>
        </p:sp>
      </p:grpSp>
      <p:sp>
        <p:nvSpPr>
          <p:cNvPr id="433" name="Text Box 65"/>
          <p:cNvSpPr/>
          <p:nvPr/>
        </p:nvSpPr>
        <p:spPr>
          <a:xfrm>
            <a:off x="609480" y="4789440"/>
            <a:ext cx="3733200" cy="916200"/>
          </a:xfrm>
          <a:prstGeom prst="rect">
            <a:avLst/>
          </a:prstGeom>
          <a:solidFill>
            <a:srgbClr val="cccc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spAutoFit/>
          </a:bodyPr>
          <a:p>
            <a:pPr algn="ctr">
              <a:lnSpc>
                <a:spcPct val="100000"/>
              </a:lnSpc>
              <a:spcBef>
                <a:spcPts val="1125"/>
              </a:spcBef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GB" sz="1800" spc="-1" strike="noStrike">
                <a:solidFill>
                  <a:srgbClr val="000000"/>
                </a:solidFill>
                <a:latin typeface="Times New Roman"/>
                <a:ea typeface="Lucida Sans Unicode"/>
              </a:rPr>
              <a:t>John</a:t>
            </a:r>
            <a:br>
              <a:rPr sz="1800"/>
            </a:br>
            <a:r>
              <a:rPr b="0" lang="en-GB" sz="1800" spc="-1" strike="noStrike">
                <a:solidFill>
                  <a:srgbClr val="000000"/>
                </a:solidFill>
                <a:latin typeface="Times New Roman"/>
                <a:ea typeface="Lucida Sans Unicode"/>
              </a:rPr>
              <a:t>Major</a:t>
            </a:r>
            <a:br>
              <a:rPr sz="1800"/>
            </a:br>
            <a:r>
              <a:rPr b="0" lang="en-GB" sz="1800" spc="-1" strike="noStrike">
                <a:solidFill>
                  <a:srgbClr val="000000"/>
                </a:solidFill>
                <a:latin typeface="Times New Roman"/>
                <a:ea typeface="Lucida Sans Unicode"/>
              </a:rPr>
              <a:t>(Tory)</a:t>
            </a:r>
            <a:r>
              <a:rPr b="0" lang="en-GB" sz="1800" spc="-1" strike="noStrike">
                <a:solidFill>
                  <a:srgbClr val="000000"/>
                </a:solidFill>
                <a:latin typeface="Times New Roman"/>
                <a:ea typeface="Lucida Sans Unicode"/>
              </a:rPr>
              <a:t>‏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34" name="Text Box 66"/>
          <p:cNvSpPr/>
          <p:nvPr/>
        </p:nvSpPr>
        <p:spPr>
          <a:xfrm>
            <a:off x="4343400" y="4789440"/>
            <a:ext cx="4494960" cy="9162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spAutoFit/>
          </a:bodyPr>
          <a:p>
            <a:pPr algn="ctr">
              <a:lnSpc>
                <a:spcPct val="100000"/>
              </a:lnSpc>
              <a:spcBef>
                <a:spcPts val="1125"/>
              </a:spcBef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GB" sz="1800" spc="-1" strike="noStrike">
                <a:solidFill>
                  <a:srgbClr val="000000"/>
                </a:solidFill>
                <a:latin typeface="Times New Roman"/>
                <a:ea typeface="Lucida Sans Unicode"/>
              </a:rPr>
              <a:t>Tony</a:t>
            </a:r>
            <a:br>
              <a:rPr sz="1800"/>
            </a:br>
            <a:r>
              <a:rPr b="0" lang="en-GB" sz="1800" spc="-1" strike="noStrike">
                <a:solidFill>
                  <a:srgbClr val="000000"/>
                </a:solidFill>
                <a:latin typeface="Times New Roman"/>
                <a:ea typeface="Lucida Sans Unicode"/>
              </a:rPr>
              <a:t>Blair</a:t>
            </a:r>
            <a:br>
              <a:rPr sz="1800"/>
            </a:br>
            <a:r>
              <a:rPr b="0" lang="en-GB" sz="1800" spc="-1" strike="noStrike">
                <a:solidFill>
                  <a:srgbClr val="000000"/>
                </a:solidFill>
                <a:latin typeface="Times New Roman"/>
                <a:ea typeface="Lucida Sans Unicode"/>
              </a:rPr>
              <a:t>(Labour)</a:t>
            </a:r>
            <a:r>
              <a:rPr b="0" lang="en-GB" sz="1800" spc="-1" strike="noStrike">
                <a:solidFill>
                  <a:srgbClr val="000000"/>
                </a:solidFill>
                <a:latin typeface="Times New Roman"/>
                <a:ea typeface="Lucida Sans Unicode"/>
              </a:rPr>
              <a:t>‏</a:t>
            </a:r>
            <a:endParaRPr b="0" lang="en-US" sz="1800" spc="-1" strike="noStrike">
              <a:latin typeface="Arial"/>
            </a:endParaRPr>
          </a:p>
        </p:txBody>
      </p:sp>
      <p:grpSp>
        <p:nvGrpSpPr>
          <p:cNvPr id="435" name="Group 79"/>
          <p:cNvGrpSpPr/>
          <p:nvPr/>
        </p:nvGrpSpPr>
        <p:grpSpPr>
          <a:xfrm>
            <a:off x="76320" y="380880"/>
            <a:ext cx="9011520" cy="1874880"/>
            <a:chOff x="76320" y="380880"/>
            <a:chExt cx="9011520" cy="1874880"/>
          </a:xfrm>
        </p:grpSpPr>
        <p:sp>
          <p:nvSpPr>
            <p:cNvPr id="436" name="Text Box 1"/>
            <p:cNvSpPr/>
            <p:nvPr/>
          </p:nvSpPr>
          <p:spPr>
            <a:xfrm>
              <a:off x="457200" y="609480"/>
              <a:ext cx="8533800" cy="13730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6800" bIns="46800" anchor="t">
              <a:spAutoFit/>
            </a:bodyPr>
            <a:p>
              <a:pPr>
                <a:lnSpc>
                  <a:spcPct val="100000"/>
                </a:lnSpc>
                <a:spcBef>
                  <a:spcPts val="1749"/>
                </a:spcBef>
                <a:buNone/>
                <a:tabLst>
                  <a:tab algn="l" pos="0"/>
                  <a:tab algn="l" pos="914400"/>
                  <a:tab algn="l" pos="1828800"/>
                  <a:tab algn="l" pos="2743200"/>
                  <a:tab algn="l" pos="3657600"/>
                  <a:tab algn="l" pos="4572000"/>
                  <a:tab algn="l" pos="5486400"/>
                  <a:tab algn="l" pos="6400800"/>
                  <a:tab algn="l" pos="7315200"/>
                  <a:tab algn="l" pos="8229600"/>
                  <a:tab algn="l" pos="9144000"/>
                  <a:tab algn="l" pos="10058400"/>
                </a:tabLst>
              </a:pPr>
              <a:r>
                <a:rPr b="0" lang="en-GB" sz="2800" spc="-1" strike="noStrike">
                  <a:solidFill>
                    <a:srgbClr val="000000"/>
                  </a:solidFill>
                  <a:latin typeface="Garamond"/>
                  <a:ea typeface="Lucida Sans Unicode"/>
                </a:rPr>
                <a:t>Elecciones c/5 años (o antes si el PM disuelve el Parlamento). Las </a:t>
              </a:r>
              <a:r>
                <a:rPr b="0" i="1" lang="en-GB" sz="2800" spc="-1" strike="noStrike">
                  <a:solidFill>
                    <a:srgbClr val="000000"/>
                  </a:solidFill>
                  <a:latin typeface="Garamond"/>
                  <a:ea typeface="Lucida Sans Unicode"/>
                </a:rPr>
                <a:t>by-elections</a:t>
              </a:r>
              <a:r>
                <a:rPr b="0" lang="en-GB" sz="2800" spc="-1" strike="noStrike">
                  <a:solidFill>
                    <a:srgbClr val="000000"/>
                  </a:solidFill>
                  <a:latin typeface="Garamond"/>
                  <a:ea typeface="Lucida Sans Unicode"/>
                </a:rPr>
                <a:t> sirven de  termómetro.  </a:t>
              </a:r>
              <a:endParaRPr b="0" lang="en-US" sz="2800" spc="-1" strike="noStrike">
                <a:latin typeface="Arial"/>
              </a:endParaRPr>
            </a:p>
          </p:txBody>
        </p:sp>
        <p:sp>
          <p:nvSpPr>
            <p:cNvPr id="437" name="Text Box 68"/>
            <p:cNvSpPr/>
            <p:nvPr/>
          </p:nvSpPr>
          <p:spPr>
            <a:xfrm>
              <a:off x="706320" y="882720"/>
              <a:ext cx="7619400" cy="13730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6800" bIns="46800" anchor="t">
              <a:spAutoFit/>
            </a:bodyPr>
            <a:p>
              <a:pPr>
                <a:lnSpc>
                  <a:spcPct val="100000"/>
                </a:lnSpc>
                <a:spcBef>
                  <a:spcPts val="1749"/>
                </a:spcBef>
                <a:buNone/>
                <a:tabLst>
                  <a:tab algn="l" pos="0"/>
                  <a:tab algn="l" pos="914400"/>
                  <a:tab algn="l" pos="1828800"/>
                  <a:tab algn="l" pos="2743200"/>
                  <a:tab algn="l" pos="3657600"/>
                  <a:tab algn="l" pos="4572000"/>
                  <a:tab algn="l" pos="5486400"/>
                  <a:tab algn="l" pos="6400800"/>
                  <a:tab algn="l" pos="7315200"/>
                  <a:tab algn="l" pos="8229600"/>
                  <a:tab algn="l" pos="9144000"/>
                  <a:tab algn="l" pos="10058400"/>
                </a:tabLst>
              </a:pPr>
              <a:r>
                <a:rPr b="0" lang="en-GB" sz="2800" spc="-1" strike="noStrike">
                  <a:solidFill>
                    <a:srgbClr val="000000"/>
                  </a:solidFill>
                  <a:latin typeface="Garamond"/>
                  <a:ea typeface="Lucida Sans Unicode"/>
                </a:rPr>
                <a:t>Hay elecciones cada 5 años (o antes si PM disuelve al Parlamento).  </a:t>
              </a:r>
              <a:r>
                <a:rPr b="1" lang="en-GB" sz="2800" spc="-1" strike="noStrike">
                  <a:solidFill>
                    <a:srgbClr val="000000"/>
                  </a:solidFill>
                  <a:latin typeface="Garamond"/>
                  <a:ea typeface="Lucida Sans Unicode"/>
                </a:rPr>
                <a:t>¿Por qué anticipar una elección?</a:t>
              </a:r>
              <a:endParaRPr b="0" lang="en-US" sz="2800" spc="-1" strike="noStrike">
                <a:latin typeface="Arial"/>
              </a:endParaRPr>
            </a:p>
          </p:txBody>
        </p:sp>
        <p:sp>
          <p:nvSpPr>
            <p:cNvPr id="438" name="Rectangle 69"/>
            <p:cNvSpPr/>
            <p:nvPr/>
          </p:nvSpPr>
          <p:spPr>
            <a:xfrm>
              <a:off x="76320" y="380880"/>
              <a:ext cx="9011520" cy="1828080"/>
            </a:xfrm>
            <a:prstGeom prst="rect">
              <a:avLst/>
            </a:prstGeom>
            <a:solidFill>
              <a:srgbClr val="b2b2b2"/>
            </a:solidFill>
            <a:ln w="9525">
              <a:noFill/>
            </a:ln>
            <a:effectLst>
              <a:outerShdw algn="ctr" dir="2700000" dist="107932" rotWithShape="0">
                <a:srgbClr val="808080"/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439" name="Text Box 71"/>
            <p:cNvSpPr/>
            <p:nvPr/>
          </p:nvSpPr>
          <p:spPr>
            <a:xfrm>
              <a:off x="360360" y="457200"/>
              <a:ext cx="8457480" cy="459000"/>
            </a:xfrm>
            <a:prstGeom prst="rect">
              <a:avLst/>
            </a:prstGeom>
            <a:solidFill>
              <a:srgbClr val="b2b2b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6800" bIns="46800" anchor="t">
              <a:spAutoFit/>
            </a:bodyPr>
            <a:p>
              <a:pPr algn="ctr">
                <a:lnSpc>
                  <a:spcPct val="100000"/>
                </a:lnSpc>
                <a:spcBef>
                  <a:spcPts val="1500"/>
                </a:spcBef>
                <a:buNone/>
                <a:tabLst>
                  <a:tab algn="l" pos="0"/>
                  <a:tab algn="l" pos="914400"/>
                  <a:tab algn="l" pos="1828800"/>
                  <a:tab algn="l" pos="2743200"/>
                  <a:tab algn="l" pos="3657600"/>
                  <a:tab algn="l" pos="4572000"/>
                  <a:tab algn="l" pos="5486400"/>
                  <a:tab algn="l" pos="6400800"/>
                  <a:tab algn="l" pos="7315200"/>
                  <a:tab algn="l" pos="8229600"/>
                  <a:tab algn="l" pos="9144000"/>
                  <a:tab algn="l" pos="10058400"/>
                </a:tabLst>
              </a:pPr>
              <a:r>
                <a:rPr b="0" lang="en-GB" sz="2400" spc="-1" strike="noStrike">
                  <a:solidFill>
                    <a:srgbClr val="000000"/>
                  </a:solidFill>
                  <a:latin typeface="Times New Roman"/>
                  <a:ea typeface="Lucida Sans Unicode"/>
                </a:rPr>
                <a:t>Escaños controlados en la cámara baja por los grandes partidos</a:t>
              </a:r>
              <a:endParaRPr b="0" lang="en-US" sz="2400" spc="-1" strike="noStrike">
                <a:latin typeface="Arial"/>
              </a:endParaRPr>
            </a:p>
          </p:txBody>
        </p:sp>
        <p:graphicFrame>
          <p:nvGraphicFramePr>
            <p:cNvPr id="440" name="Object 78"/>
            <p:cNvGraphicFramePr/>
            <p:nvPr/>
          </p:nvGraphicFramePr>
          <p:xfrm>
            <a:off x="152280" y="990720"/>
            <a:ext cx="8838360" cy="990000"/>
          </p:xfrm>
          <a:graphic>
            <a:graphicData uri="http://schemas.openxmlformats.org/presentationml/2006/ole">
              <p:oleObj progId="Excel.Sheet.8" r:id="rId1" spid="">
                <p:embed/>
                <p:pic>
                  <p:nvPicPr>
                    <p:cNvPr id="441" name="Object 78" descr=""/>
                    <p:cNvPicPr/>
                    <p:nvPr/>
                  </p:nvPicPr>
                  <p:blipFill>
                    <a:blip r:embed="rId2"/>
                    <a:stretch/>
                  </p:blipFill>
                  <p:spPr>
                    <a:xfrm>
                      <a:off x="152280" y="990720"/>
                      <a:ext cx="8838360" cy="990000"/>
                    </a:xfrm>
                    <a:prstGeom prst="rect">
                      <a:avLst/>
                    </a:prstGeom>
                    <a:ln w="0">
                      <a:noFill/>
                    </a:ln>
                  </p:spPr>
                </p:pic>
              </p:oleObj>
            </a:graphicData>
          </a:graphic>
        </p:graphicFrame>
      </p:grpSp>
      <p:grpSp>
        <p:nvGrpSpPr>
          <p:cNvPr id="442" name="Group 84"/>
          <p:cNvGrpSpPr/>
          <p:nvPr/>
        </p:nvGrpSpPr>
        <p:grpSpPr>
          <a:xfrm>
            <a:off x="1371600" y="50760"/>
            <a:ext cx="6323760" cy="6780960"/>
            <a:chOff x="1371600" y="50760"/>
            <a:chExt cx="6323760" cy="6780960"/>
          </a:xfrm>
        </p:grpSpPr>
        <p:sp>
          <p:nvSpPr>
            <p:cNvPr id="443" name="Rectangle 85"/>
            <p:cNvSpPr/>
            <p:nvPr/>
          </p:nvSpPr>
          <p:spPr>
            <a:xfrm>
              <a:off x="1371600" y="50760"/>
              <a:ext cx="6323760" cy="6780960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444" name="Picture 86" descr=""/>
            <p:cNvPicPr/>
            <p:nvPr/>
          </p:nvPicPr>
          <p:blipFill>
            <a:blip r:embed="rId3"/>
            <a:stretch/>
          </p:blipFill>
          <p:spPr>
            <a:xfrm>
              <a:off x="3286080" y="123840"/>
              <a:ext cx="2571120" cy="38379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445" name="Picture 87" descr=""/>
            <p:cNvPicPr/>
            <p:nvPr/>
          </p:nvPicPr>
          <p:blipFill>
            <a:blip r:embed="rId4"/>
            <a:stretch/>
          </p:blipFill>
          <p:spPr>
            <a:xfrm>
              <a:off x="1752480" y="4000680"/>
              <a:ext cx="5637960" cy="2780640"/>
            </a:xfrm>
            <a:prstGeom prst="rect">
              <a:avLst/>
            </a:prstGeom>
            <a:ln w="0">
              <a:noFill/>
            </a:ln>
          </p:spPr>
        </p:pic>
      </p:grpSp>
      <p:pic>
        <p:nvPicPr>
          <p:cNvPr id="446" name="Picture 88" descr=""/>
          <p:cNvPicPr/>
          <p:nvPr/>
        </p:nvPicPr>
        <p:blipFill>
          <a:blip r:embed="rId5"/>
          <a:stretch/>
        </p:blipFill>
        <p:spPr>
          <a:xfrm>
            <a:off x="1779480" y="304920"/>
            <a:ext cx="5583960" cy="6247800"/>
          </a:xfrm>
          <a:prstGeom prst="rect">
            <a:avLst/>
          </a:prstGeom>
          <a:ln w="0">
            <a:noFill/>
          </a:ln>
        </p:spPr>
      </p:pic>
      <p:pic>
        <p:nvPicPr>
          <p:cNvPr id="447" name="Picture 89" descr=""/>
          <p:cNvPicPr/>
          <p:nvPr/>
        </p:nvPicPr>
        <p:blipFill>
          <a:blip r:embed="rId6"/>
          <a:stretch/>
        </p:blipFill>
        <p:spPr>
          <a:xfrm>
            <a:off x="1793880" y="228600"/>
            <a:ext cx="5555520" cy="6400080"/>
          </a:xfrm>
          <a:prstGeom prst="rect">
            <a:avLst/>
          </a:prstGeom>
          <a:ln w="0">
            <a:noFill/>
          </a:ln>
        </p:spPr>
      </p:pic>
      <p:grpSp>
        <p:nvGrpSpPr>
          <p:cNvPr id="448" name="Group 90"/>
          <p:cNvGrpSpPr/>
          <p:nvPr/>
        </p:nvGrpSpPr>
        <p:grpSpPr>
          <a:xfrm>
            <a:off x="635040" y="228600"/>
            <a:ext cx="7848000" cy="6323760"/>
            <a:chOff x="635040" y="228600"/>
            <a:chExt cx="7848000" cy="6323760"/>
          </a:xfrm>
        </p:grpSpPr>
        <p:sp>
          <p:nvSpPr>
            <p:cNvPr id="449" name="Rectangle 91"/>
            <p:cNvSpPr/>
            <p:nvPr/>
          </p:nvSpPr>
          <p:spPr>
            <a:xfrm>
              <a:off x="635040" y="228600"/>
              <a:ext cx="7848000" cy="6323760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450" name="Picture 92" descr=""/>
            <p:cNvPicPr/>
            <p:nvPr/>
          </p:nvPicPr>
          <p:blipFill>
            <a:blip r:embed="rId7"/>
            <a:stretch/>
          </p:blipFill>
          <p:spPr>
            <a:xfrm>
              <a:off x="762120" y="372960"/>
              <a:ext cx="7619400" cy="55522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451" name="Text Box 93"/>
            <p:cNvSpPr/>
            <p:nvPr/>
          </p:nvSpPr>
          <p:spPr>
            <a:xfrm>
              <a:off x="1219320" y="6019920"/>
              <a:ext cx="6628680" cy="4554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spcBef>
                  <a:spcPts val="1199"/>
                </a:spcBef>
                <a:buNone/>
              </a:pPr>
              <a:r>
                <a:rPr b="0" lang="en-US" sz="2400" spc="-1" strike="noStrike">
                  <a:solidFill>
                    <a:srgbClr val="000000"/>
                  </a:solidFill>
                  <a:latin typeface="Times New Roman"/>
                  <a:ea typeface="Lucida Sans Unicode"/>
                </a:rPr>
                <a:t>William Hague, líder Tory 2001, à la Maggie</a:t>
              </a:r>
              <a:endParaRPr b="0" lang="en-US" sz="2400" spc="-1" strike="noStrike">
                <a:latin typeface="Arial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35" dur="indefinite" restart="never" nodeType="tmRoot">
          <p:childTnLst>
            <p:seq>
              <p:cTn id="336" dur="indefinite" nodeType="mainSeq">
                <p:childTnLst>
                  <p:par>
                    <p:cTn id="337" nodeType="clickEffect" fill="hold">
                      <p:stCondLst>
                        <p:cond delay="indefinite"/>
                      </p:stCondLst>
                      <p:childTnLst>
                        <p:par>
                          <p:cTn id="338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33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1" nodeType="clickEffect" fill="hold">
                      <p:stCondLst>
                        <p:cond delay="indefinite"/>
                      </p:stCondLst>
                      <p:childTnLst>
                        <p:par>
                          <p:cTn id="342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34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5" nodeType="afterEffect" fill="hold">
                            <p:stCondLst>
                              <p:cond delay="500"/>
                            </p:stCondLst>
                            <p:childTnLst>
                              <p:par>
                                <p:cTn id="346" nodeType="after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8" nodeType="clickEffect" fill="hold">
                      <p:stCondLst>
                        <p:cond delay="indefinite"/>
                      </p:stCondLst>
                      <p:childTnLst>
                        <p:par>
                          <p:cTn id="349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350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2" nodeType="clickEffect" fill="hold">
                      <p:stCondLst>
                        <p:cond delay="indefinite"/>
                      </p:stCondLst>
                      <p:childTnLst>
                        <p:par>
                          <p:cTn id="353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354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356" dur="1" fill="hold"/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7" nodeType="clickEffect" fill="hold">
                      <p:stCondLst>
                        <p:cond delay="indefinite"/>
                      </p:stCondLst>
                      <p:childTnLst>
                        <p:par>
                          <p:cTn id="358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35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1" nodeType="clickEffect" fill="hold">
                      <p:stCondLst>
                        <p:cond delay="indefinite"/>
                      </p:stCondLst>
                      <p:childTnLst>
                        <p:par>
                          <p:cTn id="362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36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5" nodeType="clickEffect" fill="hold">
                      <p:stCondLst>
                        <p:cond delay="indefinite"/>
                      </p:stCondLst>
                      <p:childTnLst>
                        <p:par>
                          <p:cTn id="366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36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9" nodeType="clickEffect" fill="hold">
                      <p:stCondLst>
                        <p:cond delay="indefinite"/>
                      </p:stCondLst>
                      <p:childTnLst>
                        <p:par>
                          <p:cTn id="370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37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373" dur="1" fill="hold"/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4" nodeType="clickEffect" fill="hold">
                      <p:stCondLst>
                        <p:cond delay="indefinite"/>
                      </p:stCondLst>
                      <p:childTnLst>
                        <p:par>
                          <p:cTn id="375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376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378" dur="1" fill="hold"/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9" nodeType="clickEffect" fill="hold">
                      <p:stCondLst>
                        <p:cond delay="indefinite"/>
                      </p:stCondLst>
                      <p:childTnLst>
                        <p:par>
                          <p:cTn id="380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38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3" nodeType="clickEffect" fill="hold">
                      <p:stCondLst>
                        <p:cond delay="indefinite"/>
                      </p:stCondLst>
                      <p:childTnLst>
                        <p:par>
                          <p:cTn id="384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38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387" dur="1" fill="hold"/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Text Box 226"/>
          <p:cNvSpPr/>
          <p:nvPr/>
        </p:nvSpPr>
        <p:spPr>
          <a:xfrm>
            <a:off x="2057400" y="222120"/>
            <a:ext cx="5174640" cy="580680"/>
          </a:xfrm>
          <a:prstGeom prst="rect">
            <a:avLst/>
          </a:prstGeom>
          <a:solidFill>
            <a:srgbClr val="b2b2b2"/>
          </a:solidFill>
          <a:ln w="9525">
            <a:noFill/>
          </a:ln>
          <a:effectLst>
            <a:outerShdw algn="ctr" dir="2700000" dist="107932" rotWithShape="0">
              <a:srgbClr val="808080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spAutoFit/>
          </a:bodyPr>
          <a:p>
            <a:pPr algn="ctr">
              <a:lnSpc>
                <a:spcPct val="100000"/>
              </a:lnSpc>
              <a:spcBef>
                <a:spcPts val="2001"/>
              </a:spcBef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Lucida Sans Unicode"/>
              </a:rPr>
              <a:t>By-elections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453" name="Text Box 1"/>
          <p:cNvSpPr/>
          <p:nvPr/>
        </p:nvSpPr>
        <p:spPr>
          <a:xfrm>
            <a:off x="609480" y="1295280"/>
            <a:ext cx="8152560" cy="1555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spAutoFit/>
          </a:bodyPr>
          <a:p>
            <a:pPr>
              <a:lnSpc>
                <a:spcPct val="100000"/>
              </a:lnSpc>
              <a:spcBef>
                <a:spcPts val="2001"/>
              </a:spcBef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Lucida Sans Unicode"/>
              </a:rPr>
              <a:t>Anglosajones no tienen diputados suplentes como Latinoamérica (Cádiz) </a:t>
            </a:r>
            <a:br>
              <a:rPr sz="3200"/>
            </a:b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Lucida Sans Unicode"/>
              </a:rPr>
              <a:t>(Francia: sólo en caso de asumir alcaldía)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454" name="Text Box 1"/>
          <p:cNvSpPr/>
          <p:nvPr/>
        </p:nvSpPr>
        <p:spPr>
          <a:xfrm>
            <a:off x="611280" y="3241800"/>
            <a:ext cx="8152560" cy="180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spAutoFit/>
          </a:bodyPr>
          <a:p>
            <a:pPr marL="457200" indent="-457200">
              <a:lnSpc>
                <a:spcPct val="100000"/>
              </a:lnSpc>
              <a:spcBef>
                <a:spcPts val="2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Lucida Sans Unicode"/>
              </a:rPr>
              <a:t>Celebran elección especial para remplazar MP faltante</a:t>
            </a:r>
            <a:endParaRPr b="0" lang="en-US" sz="32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spcBef>
                <a:spcPts val="2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Lucida Sans Unicode"/>
              </a:rPr>
              <a:t>Sirven de termómetro electoral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455" name="AutoShape 12">
            <a:hlinkClick r:id="rId1"/>
          </p:cNvPr>
          <p:cNvSpPr/>
          <p:nvPr/>
        </p:nvSpPr>
        <p:spPr>
          <a:xfrm>
            <a:off x="2340000" y="5589720"/>
            <a:ext cx="640800" cy="430920"/>
          </a:xfrm>
          <a:prstGeom prst="actionButtonForwardNext">
            <a:avLst/>
          </a:prstGeom>
          <a:solidFill>
            <a:schemeClr val="folHlink"/>
          </a:solidFill>
          <a:ln w="9525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456" name="Text Box 1027"/>
          <p:cNvSpPr/>
          <p:nvPr/>
        </p:nvSpPr>
        <p:spPr>
          <a:xfrm>
            <a:off x="3348000" y="5559480"/>
            <a:ext cx="265032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spcBef>
                <a:spcPts val="1199"/>
              </a:spcBef>
              <a:buNone/>
            </a:pPr>
            <a:r>
              <a:rPr b="0" i="1" lang="en-US" sz="2400" spc="-1" strike="noStrike">
                <a:solidFill>
                  <a:srgbClr val="000000"/>
                </a:solidFill>
                <a:latin typeface="Times New Roman"/>
                <a:ea typeface="Lucida Sans Unicode"/>
              </a:rPr>
              <a:t>Wikipedia…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88" dur="indefinite" restart="never" nodeType="tmRoot">
          <p:childTnLst>
            <p:seq>
              <p:cTn id="389" dur="indefinite" nodeType="mainSeq">
                <p:childTnLst>
                  <p:par>
                    <p:cTn id="390" nodeType="clickEffect" fill="hold">
                      <p:stCondLst>
                        <p:cond delay="indefinite"/>
                      </p:stCondLst>
                      <p:childTnLst>
                        <p:par>
                          <p:cTn id="391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392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4" nodeType="clickEffect" fill="hold">
                      <p:stCondLst>
                        <p:cond delay="indefinite"/>
                      </p:stCondLst>
                      <p:childTnLst>
                        <p:par>
                          <p:cTn id="395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396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8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0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Text Box 1"/>
          <p:cNvSpPr/>
          <p:nvPr/>
        </p:nvSpPr>
        <p:spPr>
          <a:xfrm>
            <a:off x="1974960" y="222120"/>
            <a:ext cx="5339520" cy="580680"/>
          </a:xfrm>
          <a:prstGeom prst="rect">
            <a:avLst/>
          </a:prstGeom>
          <a:solidFill>
            <a:srgbClr val="b2b2b2"/>
          </a:solidFill>
          <a:ln w="9525">
            <a:noFill/>
          </a:ln>
          <a:effectLst>
            <a:outerShdw algn="ctr" dir="2700000" dist="107932" rotWithShape="0">
              <a:srgbClr val="808080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spAutoFit/>
          </a:bodyPr>
          <a:p>
            <a:pPr algn="ctr">
              <a:lnSpc>
                <a:spcPct val="100000"/>
              </a:lnSpc>
              <a:spcBef>
                <a:spcPts val="2001"/>
              </a:spcBef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Lucida Sans Unicode"/>
              </a:rPr>
              <a:t>(4) Sistema bipartidista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458" name="Text Box 2"/>
          <p:cNvSpPr/>
          <p:nvPr/>
        </p:nvSpPr>
        <p:spPr>
          <a:xfrm>
            <a:off x="609480" y="1036800"/>
            <a:ext cx="8152560" cy="1555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spAutoFit/>
          </a:bodyPr>
          <a:p>
            <a:pPr>
              <a:lnSpc>
                <a:spcPct val="100000"/>
              </a:lnSpc>
              <a:spcBef>
                <a:spcPts val="2001"/>
              </a:spcBef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Lucida Sans Unicode"/>
              </a:rPr>
              <a:t>Dos partidos articulan bien las preferencias electorales, se alternan del gobierno a la oposición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459" name="Text Box 3"/>
          <p:cNvSpPr/>
          <p:nvPr/>
        </p:nvSpPr>
        <p:spPr>
          <a:xfrm>
            <a:off x="609480" y="2971800"/>
            <a:ext cx="8152560" cy="1068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spAutoFit/>
          </a:bodyPr>
          <a:p>
            <a:pPr marL="216000" indent="-216000">
              <a:lnSpc>
                <a:spcPct val="100000"/>
              </a:lnSpc>
              <a:spcBef>
                <a:spcPts val="2001"/>
              </a:spcBef>
              <a:buClr>
                <a:srgbClr val="000000"/>
              </a:buClr>
              <a:buFont typeface="Garamond"/>
              <a:buChar char="•"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Lucida Sans Unicode"/>
              </a:rPr>
              <a:t> </a:t>
            </a: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Lucida Sans Unicode"/>
              </a:rPr>
              <a:t>UK y EEUU aproximan bien</a:t>
            </a:r>
            <a:br>
              <a:rPr sz="3200"/>
            </a:b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Lucida Sans Unicode"/>
              </a:rPr>
              <a:t>   este rasgo, pero hay más 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460" name="Text Box 5"/>
          <p:cNvSpPr/>
          <p:nvPr/>
        </p:nvSpPr>
        <p:spPr>
          <a:xfrm>
            <a:off x="609480" y="4952880"/>
            <a:ext cx="8152560" cy="1068120"/>
          </a:xfrm>
          <a:prstGeom prst="rect">
            <a:avLst/>
          </a:prstGeom>
          <a:solidFill>
            <a:srgbClr val="b2b2b2"/>
          </a:solidFill>
          <a:ln w="9525">
            <a:noFill/>
          </a:ln>
          <a:effectLst>
            <a:outerShdw algn="ctr" dir="2700000" dist="107932" rotWithShape="0">
              <a:srgbClr val="808080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spAutoFit/>
          </a:bodyPr>
          <a:p>
            <a:pPr algn="ctr">
              <a:lnSpc>
                <a:spcPct val="100000"/>
              </a:lnSpc>
              <a:spcBef>
                <a:spcPts val="2001"/>
              </a:spcBef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Lucida Sans Unicode"/>
              </a:rPr>
              <a:t>Más adelante veremos estadísticas que resumen el sistema de partidos</a:t>
            </a:r>
            <a:endParaRPr b="0" lang="en-US" sz="3200" spc="-1" strike="noStrike">
              <a:latin typeface="Arial"/>
            </a:endParaRPr>
          </a:p>
        </p:txBody>
      </p:sp>
      <p:grpSp>
        <p:nvGrpSpPr>
          <p:cNvPr id="461" name="Group 16"/>
          <p:cNvGrpSpPr/>
          <p:nvPr/>
        </p:nvGrpSpPr>
        <p:grpSpPr>
          <a:xfrm>
            <a:off x="6248520" y="2209680"/>
            <a:ext cx="2208960" cy="2361600"/>
            <a:chOff x="6248520" y="2209680"/>
            <a:chExt cx="2208960" cy="2361600"/>
          </a:xfrm>
        </p:grpSpPr>
        <p:grpSp>
          <p:nvGrpSpPr>
            <p:cNvPr id="462" name="Group 6"/>
            <p:cNvGrpSpPr/>
            <p:nvPr/>
          </p:nvGrpSpPr>
          <p:grpSpPr>
            <a:xfrm>
              <a:off x="6248520" y="3429000"/>
              <a:ext cx="2208960" cy="1142280"/>
              <a:chOff x="6248520" y="3429000"/>
              <a:chExt cx="2208960" cy="1142280"/>
            </a:xfrm>
          </p:grpSpPr>
          <p:sp>
            <p:nvSpPr>
              <p:cNvPr id="463" name="Rectangle 7"/>
              <p:cNvSpPr/>
              <p:nvPr/>
            </p:nvSpPr>
            <p:spPr>
              <a:xfrm>
                <a:off x="6248520" y="3429000"/>
                <a:ext cx="2208960" cy="1142280"/>
              </a:xfrm>
              <a:prstGeom prst="rect">
                <a:avLst/>
              </a:prstGeom>
              <a:solidFill>
                <a:srgbClr val="ff9900"/>
              </a:solidFill>
              <a:ln w="9525">
                <a:noFill/>
              </a:ln>
              <a:effectLst>
                <a:outerShdw algn="ctr" dir="2700000" dist="107932" rotWithShape="0">
                  <a:srgbClr val="808080"/>
                </a:outerShdw>
              </a:effectLst>
            </p:spPr>
            <p:style>
              <a:lnRef idx="0"/>
              <a:fillRef idx="0"/>
              <a:effectRef idx="0"/>
              <a:fontRef idx="minor"/>
            </p:style>
          </p:sp>
          <p:pic>
            <p:nvPicPr>
              <p:cNvPr id="464" name="Picture 8" descr=""/>
              <p:cNvPicPr/>
              <p:nvPr/>
            </p:nvPicPr>
            <p:blipFill>
              <a:blip r:embed="rId1"/>
              <a:stretch/>
            </p:blipFill>
            <p:spPr>
              <a:xfrm>
                <a:off x="7391520" y="3529080"/>
                <a:ext cx="913680" cy="91368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465" name="Picture 9" descr=""/>
              <p:cNvPicPr/>
              <p:nvPr/>
            </p:nvPicPr>
            <p:blipFill>
              <a:blip r:embed="rId2"/>
              <a:stretch/>
            </p:blipFill>
            <p:spPr>
              <a:xfrm>
                <a:off x="6400800" y="3529080"/>
                <a:ext cx="856440" cy="924840"/>
              </a:xfrm>
              <a:prstGeom prst="rect">
                <a:avLst/>
              </a:prstGeom>
              <a:ln w="0">
                <a:noFill/>
              </a:ln>
            </p:spPr>
          </p:pic>
        </p:grpSp>
        <p:grpSp>
          <p:nvGrpSpPr>
            <p:cNvPr id="466" name="Group 10"/>
            <p:cNvGrpSpPr/>
            <p:nvPr/>
          </p:nvGrpSpPr>
          <p:grpSpPr>
            <a:xfrm>
              <a:off x="6248520" y="2209680"/>
              <a:ext cx="2208960" cy="1065960"/>
              <a:chOff x="6248520" y="2209680"/>
              <a:chExt cx="2208960" cy="1065960"/>
            </a:xfrm>
          </p:grpSpPr>
          <p:sp>
            <p:nvSpPr>
              <p:cNvPr id="467" name="Rectangle 11"/>
              <p:cNvSpPr/>
              <p:nvPr/>
            </p:nvSpPr>
            <p:spPr>
              <a:xfrm>
                <a:off x="6248520" y="2209680"/>
                <a:ext cx="2208960" cy="1065960"/>
              </a:xfrm>
              <a:prstGeom prst="rect">
                <a:avLst/>
              </a:prstGeom>
              <a:solidFill>
                <a:srgbClr val="ff9900"/>
              </a:solidFill>
              <a:ln w="9525">
                <a:noFill/>
              </a:ln>
              <a:effectLst>
                <a:outerShdw algn="ctr" dir="2700000" dist="107932" rotWithShape="0">
                  <a:srgbClr val="808080"/>
                </a:outerShdw>
              </a:effectLst>
            </p:spPr>
            <p:style>
              <a:lnRef idx="0"/>
              <a:fillRef idx="0"/>
              <a:effectRef idx="0"/>
              <a:fontRef idx="minor"/>
            </p:style>
          </p:sp>
          <p:pic>
            <p:nvPicPr>
              <p:cNvPr id="468" name="Picture 12" descr=""/>
              <p:cNvPicPr/>
              <p:nvPr/>
            </p:nvPicPr>
            <p:blipFill>
              <a:blip r:embed="rId3"/>
              <a:stretch/>
            </p:blipFill>
            <p:spPr>
              <a:xfrm>
                <a:off x="6400800" y="2362320"/>
                <a:ext cx="847080" cy="77076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469" name="Picture 13" descr=""/>
              <p:cNvPicPr/>
              <p:nvPr/>
            </p:nvPicPr>
            <p:blipFill>
              <a:blip r:embed="rId4"/>
              <a:stretch/>
            </p:blipFill>
            <p:spPr>
              <a:xfrm>
                <a:off x="7391520" y="2362320"/>
                <a:ext cx="913680" cy="786600"/>
              </a:xfrm>
              <a:prstGeom prst="rect">
                <a:avLst/>
              </a:prstGeom>
              <a:ln w="0">
                <a:noFill/>
              </a:ln>
            </p:spPr>
          </p:pic>
        </p:grpSp>
      </p:grpSp>
      <p:pic>
        <p:nvPicPr>
          <p:cNvPr id="470" name="Picture 15" descr=""/>
          <p:cNvPicPr/>
          <p:nvPr/>
        </p:nvPicPr>
        <p:blipFill>
          <a:blip r:embed="rId5"/>
          <a:stretch/>
        </p:blipFill>
        <p:spPr>
          <a:xfrm>
            <a:off x="2048040" y="0"/>
            <a:ext cx="5114160" cy="6782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02" dur="indefinite" restart="never" nodeType="tmRoot">
          <p:childTnLst>
            <p:seq>
              <p:cTn id="403" dur="indefinite" nodeType="mainSeq">
                <p:childTnLst>
                  <p:par>
                    <p:cTn id="404" nodeType="clickEffect" fill="hold">
                      <p:stCondLst>
                        <p:cond delay="indefinite"/>
                      </p:stCondLst>
                      <p:childTnLst>
                        <p:par>
                          <p:cTn id="405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406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8" nodeType="afterEffect" fill="hold">
                            <p:stCondLst>
                              <p:cond delay="500"/>
                            </p:stCondLst>
                            <p:childTnLst>
                              <p:par>
                                <p:cTn id="409" nodeType="after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1" nodeType="clickEffect" fill="hold">
                      <p:stCondLst>
                        <p:cond delay="indefinite"/>
                      </p:stCondLst>
                      <p:childTnLst>
                        <p:par>
                          <p:cTn id="412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413" nodeType="clickEffect" fill="hold" presetClass="entr" presetID="5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checkerboard(across)" transition="in">
                                      <p:cBhvr additive="repl">
                                        <p:cTn id="415" dur="500"/>
                                        <p:tgtEl>
                                          <p:spTgt spid="4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6" dur="1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7" nodeType="clickEffect" fill="hold">
                      <p:stCondLst>
                        <p:cond delay="indefinite"/>
                      </p:stCondLst>
                      <p:childTnLst>
                        <p:par>
                          <p:cTn id="418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41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Text Box 1"/>
          <p:cNvSpPr/>
          <p:nvPr/>
        </p:nvSpPr>
        <p:spPr>
          <a:xfrm>
            <a:off x="3193920" y="222120"/>
            <a:ext cx="2901240" cy="580680"/>
          </a:xfrm>
          <a:prstGeom prst="rect">
            <a:avLst/>
          </a:prstGeom>
          <a:solidFill>
            <a:srgbClr val="b2b2b2"/>
          </a:solidFill>
          <a:ln w="9525">
            <a:noFill/>
          </a:ln>
          <a:effectLst>
            <a:outerShdw algn="ctr" dir="2700000" dist="107932" rotWithShape="0">
              <a:srgbClr val="808080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spAutoFit/>
          </a:bodyPr>
          <a:p>
            <a:pPr algn="ctr">
              <a:lnSpc>
                <a:spcPct val="100000"/>
              </a:lnSpc>
              <a:spcBef>
                <a:spcPts val="2001"/>
              </a:spcBef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Lucida Sans Unicode"/>
              </a:rPr>
              <a:t>Los partidos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472" name="Text Box 2"/>
          <p:cNvSpPr/>
          <p:nvPr/>
        </p:nvSpPr>
        <p:spPr>
          <a:xfrm>
            <a:off x="609480" y="1371600"/>
            <a:ext cx="8152560" cy="3505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spAutoFit/>
          </a:bodyPr>
          <a:p>
            <a:pPr>
              <a:lnSpc>
                <a:spcPct val="100000"/>
              </a:lnSpc>
              <a:spcBef>
                <a:spcPts val="2001"/>
              </a:spcBef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Lucida Sans Unicode"/>
              </a:rPr>
              <a:t>Los partidos Conservador (</a:t>
            </a:r>
            <a:r>
              <a:rPr b="0" i="1" lang="en-GB" sz="3200" spc="-1" strike="noStrike">
                <a:solidFill>
                  <a:srgbClr val="000000"/>
                </a:solidFill>
                <a:latin typeface="Arial"/>
                <a:ea typeface="Lucida Sans Unicode"/>
              </a:rPr>
              <a:t>Tory</a:t>
            </a: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Lucida Sans Unicode"/>
              </a:rPr>
              <a:t>) y </a:t>
            </a:r>
            <a:br>
              <a:rPr sz="3200"/>
            </a:b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Lucida Sans Unicode"/>
              </a:rPr>
              <a:t>Laborista (</a:t>
            </a:r>
            <a:r>
              <a:rPr b="0" i="1" lang="en-GB" sz="3200" spc="-1" strike="noStrike">
                <a:solidFill>
                  <a:srgbClr val="000000"/>
                </a:solidFill>
                <a:latin typeface="Arial"/>
                <a:ea typeface="Lucida Sans Unicode"/>
              </a:rPr>
              <a:t>Labour</a:t>
            </a: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Lucida Sans Unicode"/>
              </a:rPr>
              <a:t>) suelen obtener en cada elección la casi totalidad de votos y de escaños </a:t>
            </a:r>
            <a:br>
              <a:rPr sz="3200"/>
            </a:b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Lucida Sans Unicode"/>
              </a:rPr>
              <a:t>en la </a:t>
            </a:r>
            <a:br>
              <a:rPr sz="3200"/>
            </a:br>
            <a:r>
              <a:rPr b="0" i="1" lang="en-GB" sz="3200" spc="-1" strike="noStrike">
                <a:solidFill>
                  <a:srgbClr val="000000"/>
                </a:solidFill>
                <a:latin typeface="Arial"/>
                <a:ea typeface="Lucida Sans Unicode"/>
              </a:rPr>
              <a:t>House of </a:t>
            </a:r>
            <a:br>
              <a:rPr sz="3200"/>
            </a:br>
            <a:r>
              <a:rPr b="0" i="1" lang="en-GB" sz="3200" spc="-1" strike="noStrike">
                <a:solidFill>
                  <a:srgbClr val="000000"/>
                </a:solidFill>
                <a:latin typeface="Arial"/>
                <a:ea typeface="Lucida Sans Unicode"/>
              </a:rPr>
              <a:t>Commons</a:t>
            </a: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Lucida Sans Unicode"/>
              </a:rPr>
              <a:t> 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473" name="Picture 6" descr=""/>
          <p:cNvPicPr/>
          <p:nvPr/>
        </p:nvPicPr>
        <p:blipFill>
          <a:blip r:embed="rId1"/>
          <a:stretch/>
        </p:blipFill>
        <p:spPr>
          <a:xfrm>
            <a:off x="2771640" y="3086280"/>
            <a:ext cx="5761800" cy="3237840"/>
          </a:xfrm>
          <a:prstGeom prst="rect">
            <a:avLst/>
          </a:prstGeom>
          <a:ln w="0">
            <a:noFill/>
          </a:ln>
          <a:effectLst>
            <a:outerShdw algn="ctr" dir="2700000" dist="106914" rotWithShape="0">
              <a:schemeClr val="bg2"/>
            </a:outerShdw>
          </a:effectLst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Text Box 1"/>
          <p:cNvSpPr/>
          <p:nvPr/>
        </p:nvSpPr>
        <p:spPr>
          <a:xfrm>
            <a:off x="450720" y="222120"/>
            <a:ext cx="8387640" cy="580680"/>
          </a:xfrm>
          <a:prstGeom prst="rect">
            <a:avLst/>
          </a:prstGeom>
          <a:solidFill>
            <a:srgbClr val="b2b2b2"/>
          </a:solidFill>
          <a:ln w="9525">
            <a:noFill/>
          </a:ln>
          <a:effectLst>
            <a:outerShdw algn="ctr" dir="2700000" dist="107932" rotWithShape="0">
              <a:srgbClr val="808080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spAutoFit/>
          </a:bodyPr>
          <a:p>
            <a:pPr algn="ctr">
              <a:lnSpc>
                <a:spcPct val="100000"/>
              </a:lnSpc>
              <a:spcBef>
                <a:spcPts val="2001"/>
              </a:spcBef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Lucida Sans Unicode"/>
              </a:rPr>
              <a:t>Composición de la HoC 1885-1966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475" name="Rectangle 2"/>
          <p:cNvSpPr/>
          <p:nvPr/>
        </p:nvSpPr>
        <p:spPr>
          <a:xfrm>
            <a:off x="1219320" y="990720"/>
            <a:ext cx="6933600" cy="563796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algn="ctr" dir="2700000" dist="107932" rotWithShape="0">
              <a:srgbClr val="808080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476" name="Text Box 3"/>
          <p:cNvSpPr/>
          <p:nvPr/>
        </p:nvSpPr>
        <p:spPr>
          <a:xfrm>
            <a:off x="1390680" y="6319800"/>
            <a:ext cx="3123360" cy="336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spAutoFit/>
          </a:bodyPr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GB" sz="1600" spc="-1" strike="noStrike">
                <a:solidFill>
                  <a:srgbClr val="b2b2b2"/>
                </a:solidFill>
                <a:latin typeface="Garamond"/>
                <a:ea typeface="Lucida Sans Unicode"/>
              </a:rPr>
              <a:t>Fuente: Lakeman 1970</a:t>
            </a:r>
            <a:endParaRPr b="0" lang="en-US" sz="1600" spc="-1" strike="noStrike">
              <a:latin typeface="Arial"/>
            </a:endParaRPr>
          </a:p>
        </p:txBody>
      </p:sp>
      <p:graphicFrame>
        <p:nvGraphicFramePr>
          <p:cNvPr id="477" name="Object 0"/>
          <p:cNvGraphicFramePr/>
          <p:nvPr/>
        </p:nvGraphicFramePr>
        <p:xfrm>
          <a:off x="1371600" y="1100160"/>
          <a:ext cx="6552360" cy="5223600"/>
        </p:xfrm>
        <a:graphic>
          <a:graphicData uri="http://schemas.openxmlformats.org/presentationml/2006/ole">
            <p:oleObj progId="Excel.Sheet.8" r:id="rId1" spid="">
              <p:embed/>
              <p:pic>
                <p:nvPicPr>
                  <p:cNvPr id="478" name="Object 0" descr=""/>
                  <p:cNvPicPr/>
                  <p:nvPr/>
                </p:nvPicPr>
                <p:blipFill>
                  <a:blip r:embed="rId2"/>
                  <a:stretch/>
                </p:blipFill>
                <p:spPr>
                  <a:xfrm>
                    <a:off x="1371600" y="1100160"/>
                    <a:ext cx="6552360" cy="5223600"/>
                  </a:xfrm>
                  <a:prstGeom prst="rect">
                    <a:avLst/>
                  </a:prstGeom>
                  <a:ln w="0">
                    <a:noFill/>
                  </a:ln>
                </p:spPr>
              </p:pic>
            </p:oleObj>
          </a:graphicData>
        </a:graphic>
      </p:graphicFrame>
      <p:sp>
        <p:nvSpPr>
          <p:cNvPr id="479" name="AutoShape 5"/>
          <p:cNvSpPr/>
          <p:nvPr/>
        </p:nvSpPr>
        <p:spPr>
          <a:xfrm>
            <a:off x="8458200" y="6095880"/>
            <a:ext cx="532800" cy="456480"/>
          </a:xfrm>
          <a:prstGeom prst="actionButtonReturn">
            <a:avLst/>
          </a:prstGeom>
          <a:solidFill>
            <a:srgbClr val="b2b2b2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graphicFrame>
        <p:nvGraphicFramePr>
          <p:cNvPr id="480" name="Object 1"/>
          <p:cNvGraphicFramePr/>
          <p:nvPr/>
        </p:nvGraphicFramePr>
        <p:xfrm>
          <a:off x="762120" y="1295280"/>
          <a:ext cx="7771680" cy="4494960"/>
        </p:xfrm>
        <a:graphic>
          <a:graphicData uri="http://schemas.openxmlformats.org/presentationml/2006/ole">
            <p:oleObj progId="Excel.Chart.8" r:id="rId3" spid="">
              <p:embed/>
              <p:pic>
                <p:nvPicPr>
                  <p:cNvPr id="481" name="Object 1" descr=""/>
                  <p:cNvPicPr/>
                  <p:nvPr/>
                </p:nvPicPr>
                <p:blipFill>
                  <a:blip r:embed="rId4"/>
                  <a:stretch/>
                </p:blipFill>
                <p:spPr>
                  <a:xfrm>
                    <a:off x="762120" y="1295280"/>
                    <a:ext cx="7771680" cy="4494960"/>
                  </a:xfrm>
                  <a:prstGeom prst="rect">
                    <a:avLst/>
                  </a:prstGeom>
                  <a:ln w="0">
                    <a:noFill/>
                  </a:ln>
                </p:spPr>
              </p:pic>
            </p:oleObj>
          </a:graphicData>
        </a:graphic>
      </p:graphicFrame>
      <p:grpSp>
        <p:nvGrpSpPr>
          <p:cNvPr id="482" name="Group 14"/>
          <p:cNvGrpSpPr/>
          <p:nvPr/>
        </p:nvGrpSpPr>
        <p:grpSpPr>
          <a:xfrm>
            <a:off x="685800" y="76320"/>
            <a:ext cx="8076600" cy="1796040"/>
            <a:chOff x="685800" y="76320"/>
            <a:chExt cx="8076600" cy="1796040"/>
          </a:xfrm>
        </p:grpSpPr>
        <p:sp>
          <p:nvSpPr>
            <p:cNvPr id="483" name="Text Box 15"/>
            <p:cNvSpPr/>
            <p:nvPr/>
          </p:nvSpPr>
          <p:spPr>
            <a:xfrm>
              <a:off x="685800" y="76320"/>
              <a:ext cx="8076600" cy="1796040"/>
            </a:xfrm>
            <a:prstGeom prst="rect">
              <a:avLst/>
            </a:prstGeom>
            <a:solidFill>
              <a:schemeClr val="folHlink"/>
            </a:solidFill>
            <a:ln w="9525">
              <a:noFill/>
            </a:ln>
            <a:effectLst>
              <a:outerShdw algn="ctr" dir="2700000" dist="106914" rotWithShape="0">
                <a:schemeClr val="bg2"/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spcBef>
                  <a:spcPts val="1400"/>
                </a:spcBef>
                <a:buNone/>
              </a:pPr>
              <a:r>
                <a:rPr b="0" lang="en-US" sz="2800" spc="-1" strike="noStrike">
                  <a:solidFill>
                    <a:srgbClr val="ffffff"/>
                  </a:solidFill>
                  <a:latin typeface="Arial"/>
                  <a:ea typeface="Lucida Sans Unicode"/>
                </a:rPr>
                <a:t>	</a:t>
              </a:r>
              <a:r>
                <a:rPr b="0" lang="en-US" sz="2800" spc="-1" strike="noStrike">
                  <a:solidFill>
                    <a:srgbClr val="ffffff"/>
                  </a:solidFill>
                  <a:latin typeface="Arial"/>
                  <a:ea typeface="Lucida Sans Unicode"/>
                </a:rPr>
                <a:t>	</a:t>
              </a:r>
              <a:r>
                <a:rPr b="0" lang="en-US" sz="2800" spc="-1" strike="noStrike">
                  <a:solidFill>
                    <a:srgbClr val="ffffff"/>
                  </a:solidFill>
                  <a:latin typeface="Arial"/>
                  <a:ea typeface="Lucida Sans Unicode"/>
                </a:rPr>
                <a:t>	</a:t>
              </a:r>
              <a:r>
                <a:rPr b="0" lang="en-US" sz="2800" spc="-1" strike="noStrike">
                  <a:solidFill>
                    <a:srgbClr val="ffffff"/>
                  </a:solidFill>
                  <a:latin typeface="Arial"/>
                  <a:ea typeface="Lucida Sans Unicode"/>
                </a:rPr>
                <a:t>En 1988 los partidos Liberal y </a:t>
              </a:r>
              <a:br>
                <a:rPr sz="2800"/>
              </a:br>
              <a:r>
                <a:rPr b="0" lang="en-US" sz="2800" spc="-1" strike="noStrike">
                  <a:solidFill>
                    <a:srgbClr val="ffffff"/>
                  </a:solidFill>
                  <a:latin typeface="Arial"/>
                  <a:ea typeface="Lucida Sans Unicode"/>
                </a:rPr>
                <a:t>	</a:t>
              </a:r>
              <a:r>
                <a:rPr b="0" lang="en-US" sz="2800" spc="-1" strike="noStrike">
                  <a:solidFill>
                    <a:srgbClr val="ffffff"/>
                  </a:solidFill>
                  <a:latin typeface="Arial"/>
                  <a:ea typeface="Lucida Sans Unicode"/>
                </a:rPr>
                <a:t>	</a:t>
              </a:r>
              <a:r>
                <a:rPr b="0" lang="en-US" sz="2800" spc="-1" strike="noStrike">
                  <a:solidFill>
                    <a:srgbClr val="ffffff"/>
                  </a:solidFill>
                  <a:latin typeface="Arial"/>
                  <a:ea typeface="Lucida Sans Unicode"/>
                </a:rPr>
                <a:t>	</a:t>
              </a:r>
              <a:r>
                <a:rPr b="0" lang="en-US" sz="2800" spc="-1" strike="noStrike">
                  <a:solidFill>
                    <a:srgbClr val="ffffff"/>
                  </a:solidFill>
                  <a:latin typeface="Arial"/>
                  <a:ea typeface="Lucida Sans Unicode"/>
                </a:rPr>
                <a:t>Social Demócrata se fusionaron </a:t>
              </a:r>
              <a:br>
                <a:rPr sz="2800"/>
              </a:br>
              <a:r>
                <a:rPr b="0" lang="en-US" sz="2800" spc="-1" strike="noStrike">
                  <a:solidFill>
                    <a:srgbClr val="ffffff"/>
                  </a:solidFill>
                  <a:latin typeface="Arial"/>
                  <a:ea typeface="Lucida Sans Unicode"/>
                </a:rPr>
                <a:t>	</a:t>
              </a:r>
              <a:r>
                <a:rPr b="0" lang="en-US" sz="2800" spc="-1" strike="noStrike">
                  <a:solidFill>
                    <a:srgbClr val="ffffff"/>
                  </a:solidFill>
                  <a:latin typeface="Arial"/>
                  <a:ea typeface="Lucida Sans Unicode"/>
                </a:rPr>
                <a:t>	</a:t>
              </a:r>
              <a:r>
                <a:rPr b="0" lang="en-US" sz="2800" spc="-1" strike="noStrike">
                  <a:solidFill>
                    <a:srgbClr val="ffffff"/>
                  </a:solidFill>
                  <a:latin typeface="Arial"/>
                  <a:ea typeface="Lucida Sans Unicode"/>
                </a:rPr>
                <a:t>	</a:t>
              </a:r>
              <a:r>
                <a:rPr b="0" lang="en-US" sz="2800" spc="-1" strike="noStrike">
                  <a:solidFill>
                    <a:srgbClr val="ffffff"/>
                  </a:solidFill>
                  <a:latin typeface="Arial"/>
                  <a:ea typeface="Lucida Sans Unicode"/>
                </a:rPr>
                <a:t>para formar el </a:t>
              </a:r>
              <a:r>
                <a:rPr b="0" lang="en-US" sz="2800" spc="-1" strike="noStrike">
                  <a:solidFill>
                    <a:srgbClr val="ffcc00"/>
                  </a:solidFill>
                  <a:latin typeface="Arial"/>
                  <a:ea typeface="Lucida Sans Unicode"/>
                </a:rPr>
                <a:t>Liberal-</a:t>
              </a:r>
              <a:br>
                <a:rPr sz="2800"/>
              </a:br>
              <a:r>
                <a:rPr b="0" lang="en-US" sz="2800" spc="-1" strike="noStrike">
                  <a:solidFill>
                    <a:srgbClr val="ffcc00"/>
                  </a:solidFill>
                  <a:latin typeface="Arial"/>
                  <a:ea typeface="Lucida Sans Unicode"/>
                </a:rPr>
                <a:t>                            Democratic Party</a:t>
              </a:r>
              <a:endParaRPr b="0" lang="en-US" sz="2800" spc="-1" strike="noStrike">
                <a:latin typeface="Arial"/>
              </a:endParaRPr>
            </a:p>
          </p:txBody>
        </p:sp>
        <p:pic>
          <p:nvPicPr>
            <p:cNvPr id="484" name="Picture 16" descr=""/>
            <p:cNvPicPr/>
            <p:nvPr/>
          </p:nvPicPr>
          <p:blipFill>
            <a:blip r:embed="rId5"/>
            <a:stretch/>
          </p:blipFill>
          <p:spPr>
            <a:xfrm>
              <a:off x="900000" y="569880"/>
              <a:ext cx="1102680" cy="697680"/>
            </a:xfrm>
            <a:prstGeom prst="rect">
              <a:avLst/>
            </a:prstGeom>
            <a:ln w="0">
              <a:noFill/>
            </a:ln>
            <a:effectLst>
              <a:outerShdw algn="ctr" dir="2700000" dist="106914" rotWithShape="0">
                <a:schemeClr val="bg2"/>
              </a:outerShdw>
            </a:effectLst>
          </p:spPr>
        </p:pic>
      </p:grp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21" dur="indefinite" restart="never" nodeType="tmRoot">
          <p:childTnLst>
            <p:seq>
              <p:cTn id="422" dur="indefinite" nodeType="mainSeq">
                <p:childTnLst>
                  <p:par>
                    <p:cTn id="423" nodeType="clickEffect" fill="hold">
                      <p:stCondLst>
                        <p:cond delay="indefinite"/>
                      </p:stCondLst>
                      <p:childTnLst>
                        <p:par>
                          <p:cTn id="424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42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7" nodeType="clickEffect" fill="hold">
                      <p:stCondLst>
                        <p:cond delay="indefinite"/>
                      </p:stCondLst>
                      <p:childTnLst>
                        <p:par>
                          <p:cTn id="428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42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1" nodeType="clickEffect" fill="hold">
                      <p:stCondLst>
                        <p:cond delay="indefinite"/>
                      </p:stCondLst>
                      <p:childTnLst>
                        <p:par>
                          <p:cTn id="432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43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5" nodeType="clickEffect" fill="hold">
                      <p:stCondLst>
                        <p:cond delay="indefinite"/>
                      </p:stCondLst>
                      <p:childTnLst>
                        <p:par>
                          <p:cTn id="436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43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9" nodeType="clickEffect" fill="hold">
                      <p:stCondLst>
                        <p:cond delay="indefinite"/>
                      </p:stCondLst>
                      <p:childTnLst>
                        <p:par>
                          <p:cTn id="440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441" nodeType="clickEffect" fill="hold" presetClass="entr" presetID="5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checkerboard(across)" transition="in">
                                      <p:cBhvr additive="repl">
                                        <p:cTn id="443" dur="500"/>
                                        <p:tgtEl>
                                          <p:spTgt spid="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Text Box 1"/>
          <p:cNvSpPr/>
          <p:nvPr/>
        </p:nvSpPr>
        <p:spPr>
          <a:xfrm>
            <a:off x="914400" y="222120"/>
            <a:ext cx="7308000" cy="641880"/>
          </a:xfrm>
          <a:prstGeom prst="rect">
            <a:avLst/>
          </a:prstGeom>
          <a:solidFill>
            <a:srgbClr val="b2b2b2"/>
          </a:solidFill>
          <a:ln w="9525">
            <a:noFill/>
          </a:ln>
          <a:effectLst>
            <a:outerShdw algn="ctr" dir="2700000" dist="107932" rotWithShape="0">
              <a:srgbClr val="808080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spAutoFit/>
          </a:bodyPr>
          <a:p>
            <a:pPr algn="ctr">
              <a:lnSpc>
                <a:spcPct val="100000"/>
              </a:lnSpc>
              <a:spcBef>
                <a:spcPts val="2251"/>
              </a:spcBef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GB" sz="3600" spc="-1" strike="noStrike">
                <a:solidFill>
                  <a:srgbClr val="000000"/>
                </a:solidFill>
                <a:latin typeface="Arial"/>
                <a:ea typeface="Lucida Sans Unicode"/>
              </a:rPr>
              <a:t>Modelo “Westminster” de Lijphart</a:t>
            </a:r>
            <a:endParaRPr b="0" lang="en-US" sz="3600" spc="-1" strike="noStrike">
              <a:latin typeface="Arial"/>
            </a:endParaRPr>
          </a:p>
        </p:txBody>
      </p:sp>
      <p:grpSp>
        <p:nvGrpSpPr>
          <p:cNvPr id="136" name="Group 2"/>
          <p:cNvGrpSpPr/>
          <p:nvPr/>
        </p:nvGrpSpPr>
        <p:grpSpPr>
          <a:xfrm>
            <a:off x="476280" y="1295280"/>
            <a:ext cx="8362440" cy="2907720"/>
            <a:chOff x="476280" y="1295280"/>
            <a:chExt cx="8362440" cy="2907720"/>
          </a:xfrm>
        </p:grpSpPr>
        <p:pic>
          <p:nvPicPr>
            <p:cNvPr id="137" name="Picture 3" descr=""/>
            <p:cNvPicPr/>
            <p:nvPr/>
          </p:nvPicPr>
          <p:blipFill>
            <a:blip r:embed="rId1"/>
            <a:stretch/>
          </p:blipFill>
          <p:spPr>
            <a:xfrm>
              <a:off x="476280" y="1295280"/>
              <a:ext cx="4399920" cy="29077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38" name="Text Box 4"/>
            <p:cNvSpPr/>
            <p:nvPr/>
          </p:nvSpPr>
          <p:spPr>
            <a:xfrm>
              <a:off x="5334120" y="1863720"/>
              <a:ext cx="3504600" cy="17996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6800" bIns="46800" anchor="t">
              <a:spAutoFit/>
            </a:bodyPr>
            <a:p>
              <a:pPr>
                <a:lnSpc>
                  <a:spcPct val="100000"/>
                </a:lnSpc>
                <a:spcBef>
                  <a:spcPts val="1749"/>
                </a:spcBef>
                <a:buNone/>
                <a:tabLst>
                  <a:tab algn="l" pos="0"/>
                  <a:tab algn="l" pos="914400"/>
                  <a:tab algn="l" pos="1828800"/>
                  <a:tab algn="l" pos="2743200"/>
                  <a:tab algn="l" pos="3657600"/>
                  <a:tab algn="l" pos="4572000"/>
                  <a:tab algn="l" pos="5486400"/>
                  <a:tab algn="l" pos="6400800"/>
                  <a:tab algn="l" pos="7315200"/>
                  <a:tab algn="l" pos="8229600"/>
                  <a:tab algn="l" pos="9144000"/>
                  <a:tab algn="l" pos="10058400"/>
                </a:tabLst>
              </a:pPr>
              <a:r>
                <a:rPr b="0" lang="en-GB" sz="2800" spc="-1" strike="noStrike">
                  <a:solidFill>
                    <a:srgbClr val="000000"/>
                  </a:solidFill>
                  <a:latin typeface="Arial"/>
                  <a:ea typeface="Lucida Sans Unicode"/>
                </a:rPr>
                <a:t>El palacio de Westminster es la sede del Parlamento británico</a:t>
              </a:r>
              <a:endParaRPr b="0" lang="en-US" sz="2800" spc="-1" strike="noStrike">
                <a:latin typeface="Arial"/>
              </a:endParaRPr>
            </a:p>
          </p:txBody>
        </p:sp>
      </p:grpSp>
      <p:sp>
        <p:nvSpPr>
          <p:cNvPr id="139" name="Text Box 5"/>
          <p:cNvSpPr/>
          <p:nvPr/>
        </p:nvSpPr>
        <p:spPr>
          <a:xfrm>
            <a:off x="533520" y="4495680"/>
            <a:ext cx="8076600" cy="946440"/>
          </a:xfrm>
          <a:prstGeom prst="rect">
            <a:avLst/>
          </a:prstGeom>
          <a:solidFill>
            <a:srgbClr val="ffcc66"/>
          </a:solidFill>
          <a:ln w="0">
            <a:noFill/>
          </a:ln>
          <a:effectLst>
            <a:outerShdw algn="ctr" dir="2700000" dist="107932" rotWithShape="0">
              <a:srgbClr val="808080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spAutoFit/>
          </a:bodyPr>
          <a:p>
            <a:pPr algn="ctr">
              <a:lnSpc>
                <a:spcPct val="100000"/>
              </a:lnSpc>
              <a:spcBef>
                <a:spcPts val="1749"/>
              </a:spcBef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Lucida Sans Unicode"/>
              </a:rPr>
              <a:t>¿Por qué no usar Barbados como el paradigma de democracia mayoritaria? 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40" name="Text Box 6"/>
          <p:cNvSpPr/>
          <p:nvPr/>
        </p:nvSpPr>
        <p:spPr>
          <a:xfrm>
            <a:off x="533520" y="5410080"/>
            <a:ext cx="8076600" cy="519840"/>
          </a:xfrm>
          <a:prstGeom prst="rect">
            <a:avLst/>
          </a:prstGeom>
          <a:solidFill>
            <a:srgbClr val="ffcc66"/>
          </a:solidFill>
          <a:ln w="0">
            <a:noFill/>
          </a:ln>
          <a:effectLst>
            <a:outerShdw algn="ctr" dir="2700000" dist="107932" rotWithShape="0">
              <a:srgbClr val="808080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spAutoFit/>
          </a:bodyPr>
          <a:p>
            <a:pPr algn="ctr">
              <a:lnSpc>
                <a:spcPct val="100000"/>
              </a:lnSpc>
              <a:spcBef>
                <a:spcPts val="1749"/>
              </a:spcBef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Lucida Sans Unicode"/>
              </a:rPr>
              <a:t>Estereotipo: gradualismo inglés, cuna C. sociales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41" name="Text Box 8"/>
          <p:cNvSpPr/>
          <p:nvPr/>
        </p:nvSpPr>
        <p:spPr>
          <a:xfrm>
            <a:off x="533520" y="6172200"/>
            <a:ext cx="8076600" cy="349920"/>
          </a:xfrm>
          <a:prstGeom prst="rect">
            <a:avLst/>
          </a:prstGeom>
          <a:solidFill>
            <a:schemeClr val="accen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95000"/>
              </a:lnSpc>
              <a:spcBef>
                <a:spcPts val="901"/>
              </a:spcBef>
              <a:buNone/>
            </a:pPr>
            <a:r>
              <a:rPr b="0" lang="es-ES" sz="1800" spc="-1" strike="noStrike" u="sng">
                <a:solidFill>
                  <a:srgbClr val="ccccff"/>
                </a:solidFill>
                <a:uFillTx/>
                <a:latin typeface="Arial"/>
                <a:ea typeface="Lucida Sans Unicode"/>
                <a:hlinkClick r:id="rId2"/>
              </a:rPr>
              <a:t>http://news.bbc.co.uk/2/hi/uk_news/politics/a-z_of_parliament/default.stm</a:t>
            </a: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Lucida Sans Unicode"/>
              </a:rPr>
              <a:t> 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7" dur="indefinite" restart="never" nodeType="tmRoot">
          <p:childTnLst>
            <p:seq>
              <p:cTn id="18" dur="indefinite" nodeType="mainSeq">
                <p:childTnLst>
                  <p:par>
                    <p:cTn id="19" nodeType="clickEffect" fill="hold">
                      <p:stCondLst>
                        <p:cond delay="indefinite"/>
                      </p:stCondLst>
                      <p:childTnLst>
                        <p:par>
                          <p:cTn id="20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2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nodeType="clickEffect" fill="hold">
                      <p:stCondLst>
                        <p:cond delay="indefinite"/>
                      </p:stCondLst>
                      <p:childTnLst>
                        <p:par>
                          <p:cTn id="24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2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nodeType="clickEffect" fill="hold">
                      <p:stCondLst>
                        <p:cond delay="indefinite"/>
                      </p:stCondLst>
                      <p:childTnLst>
                        <p:par>
                          <p:cTn id="28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2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Text Box 1"/>
          <p:cNvSpPr/>
          <p:nvPr/>
        </p:nvSpPr>
        <p:spPr>
          <a:xfrm>
            <a:off x="609480" y="1295280"/>
            <a:ext cx="8152560" cy="1068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spAutoFit/>
          </a:bodyPr>
          <a:p>
            <a:pPr>
              <a:lnSpc>
                <a:spcPct val="100000"/>
              </a:lnSpc>
              <a:spcBef>
                <a:spcPts val="2001"/>
              </a:spcBef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Lucida Sans Unicode"/>
              </a:rPr>
              <a:t>Entreguerras: </a:t>
            </a:r>
            <a:r>
              <a:rPr b="0" i="1" lang="en-GB" sz="3200" spc="-1" strike="noStrike">
                <a:solidFill>
                  <a:srgbClr val="000000"/>
                </a:solidFill>
                <a:latin typeface="Arial"/>
                <a:ea typeface="Lucida Sans Unicode"/>
              </a:rPr>
              <a:t>Labour</a:t>
            </a: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Lucida Sans Unicode"/>
              </a:rPr>
              <a:t> hizo a un lado al Liberal. Coordinación de votantes…</a:t>
            </a:r>
            <a:endParaRPr b="0" lang="en-US" sz="3200" spc="-1" strike="noStrike">
              <a:latin typeface="Arial"/>
            </a:endParaRPr>
          </a:p>
        </p:txBody>
      </p:sp>
      <p:graphicFrame>
        <p:nvGraphicFramePr>
          <p:cNvPr id="486" name="Object 2"/>
          <p:cNvGraphicFramePr/>
          <p:nvPr/>
        </p:nvGraphicFramePr>
        <p:xfrm>
          <a:off x="1190520" y="2438280"/>
          <a:ext cx="6962040" cy="3685320"/>
        </p:xfrm>
        <a:graphic>
          <a:graphicData uri="http://schemas.openxmlformats.org/presentationml/2006/ole">
            <p:oleObj progId="Excel.Chart.8" r:id="rId1" spid="">
              <p:embed/>
              <p:pic>
                <p:nvPicPr>
                  <p:cNvPr id="487" name="Object 2" descr=""/>
                  <p:cNvPicPr/>
                  <p:nvPr/>
                </p:nvPicPr>
                <p:blipFill>
                  <a:blip r:embed="rId2"/>
                  <a:stretch/>
                </p:blipFill>
                <p:spPr>
                  <a:xfrm>
                    <a:off x="1190520" y="2438280"/>
                    <a:ext cx="6962040" cy="3685320"/>
                  </a:xfrm>
                  <a:prstGeom prst="rect">
                    <a:avLst/>
                  </a:prstGeom>
                  <a:ln w="0">
                    <a:noFill/>
                  </a:ln>
                </p:spPr>
              </p:pic>
            </p:oleObj>
          </a:graphicData>
        </a:graphic>
      </p:graphicFrame>
      <p:sp>
        <p:nvSpPr>
          <p:cNvPr id="488" name="Text Box 3"/>
          <p:cNvSpPr/>
          <p:nvPr/>
        </p:nvSpPr>
        <p:spPr>
          <a:xfrm>
            <a:off x="2127240" y="222120"/>
            <a:ext cx="5034960" cy="580680"/>
          </a:xfrm>
          <a:prstGeom prst="rect">
            <a:avLst/>
          </a:prstGeom>
          <a:solidFill>
            <a:srgbClr val="b2b2b2"/>
          </a:solidFill>
          <a:ln w="9525">
            <a:noFill/>
          </a:ln>
          <a:effectLst>
            <a:outerShdw algn="ctr" dir="2700000" dist="107932" rotWithShape="0">
              <a:srgbClr val="808080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spAutoFit/>
          </a:bodyPr>
          <a:p>
            <a:pPr algn="ctr">
              <a:lnSpc>
                <a:spcPct val="100000"/>
              </a:lnSpc>
              <a:spcBef>
                <a:spcPts val="2001"/>
              </a:spcBef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Lucida Sans Unicode"/>
              </a:rPr>
              <a:t>El cambio de partidos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489" name="AutoShape 4">
            <a:hlinkClick r:id="rId3" action="ppaction://hlinksldjump"/>
          </p:cNvPr>
          <p:cNvSpPr/>
          <p:nvPr/>
        </p:nvSpPr>
        <p:spPr>
          <a:xfrm>
            <a:off x="6858000" y="6248520"/>
            <a:ext cx="380160" cy="304200"/>
          </a:xfrm>
          <a:prstGeom prst="actionButtonBlank">
            <a:avLst/>
          </a:prstGeom>
          <a:solidFill>
            <a:srgbClr val="b2b2b2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490" name="Text Box 5"/>
          <p:cNvSpPr/>
          <p:nvPr/>
        </p:nvSpPr>
        <p:spPr>
          <a:xfrm>
            <a:off x="7342200" y="6172200"/>
            <a:ext cx="1801080" cy="398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spAutoFit/>
          </a:bodyPr>
          <a:p>
            <a:pPr>
              <a:lnSpc>
                <a:spcPct val="100000"/>
              </a:lnSpc>
              <a:spcBef>
                <a:spcPts val="1250"/>
              </a:spcBef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  <a:ea typeface="Lucida Sans Unicode"/>
              </a:rPr>
              <a:t>Escaños HoC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491" name="Text Box 6"/>
          <p:cNvSpPr/>
          <p:nvPr/>
        </p:nvSpPr>
        <p:spPr>
          <a:xfrm>
            <a:off x="457200" y="6116760"/>
            <a:ext cx="6247800" cy="580680"/>
          </a:xfrm>
          <a:prstGeom prst="rect">
            <a:avLst/>
          </a:prstGeom>
          <a:solidFill>
            <a:srgbClr val="b2b2b2"/>
          </a:solidFill>
          <a:ln w="9525">
            <a:noFill/>
          </a:ln>
          <a:effectLst>
            <a:outerShdw algn="ctr" dir="2700000" dist="107932" rotWithShape="0">
              <a:srgbClr val="808080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spAutoFit/>
          </a:bodyPr>
          <a:p>
            <a:pPr algn="ctr">
              <a:lnSpc>
                <a:spcPct val="100000"/>
              </a:lnSpc>
              <a:spcBef>
                <a:spcPts val="2001"/>
              </a:spcBef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Lucida Sans Unicode"/>
              </a:rPr>
              <a:t>Mientras tanto en el continente…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44" dur="indefinite" restart="never" nodeType="tmRoot">
          <p:childTnLst>
            <p:seq>
              <p:cTn id="445" dur="indefinite" nodeType="mainSeq">
                <p:childTnLst>
                  <p:par>
                    <p:cTn id="446" nodeType="clickEffect" fill="hold">
                      <p:stCondLst>
                        <p:cond delay="indefinite"/>
                      </p:stCondLst>
                      <p:childTnLst>
                        <p:par>
                          <p:cTn id="447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448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Text Box 1"/>
          <p:cNvSpPr/>
          <p:nvPr/>
        </p:nvSpPr>
        <p:spPr>
          <a:xfrm>
            <a:off x="1593720" y="222120"/>
            <a:ext cx="6101640" cy="580680"/>
          </a:xfrm>
          <a:prstGeom prst="rect">
            <a:avLst/>
          </a:prstGeom>
          <a:solidFill>
            <a:srgbClr val="b2b2b2"/>
          </a:solidFill>
          <a:ln w="9525">
            <a:noFill/>
          </a:ln>
          <a:effectLst>
            <a:outerShdw algn="ctr" dir="2700000" dist="107932" rotWithShape="0">
              <a:srgbClr val="808080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spAutoFit/>
          </a:bodyPr>
          <a:p>
            <a:pPr algn="ctr">
              <a:lnSpc>
                <a:spcPct val="100000"/>
              </a:lnSpc>
              <a:spcBef>
                <a:spcPts val="2001"/>
              </a:spcBef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Lucida Sans Unicode"/>
              </a:rPr>
              <a:t>Sobre- y sub-representación</a:t>
            </a:r>
            <a:endParaRPr b="0" lang="en-US" sz="3200" spc="-1" strike="noStrike">
              <a:latin typeface="Arial"/>
            </a:endParaRPr>
          </a:p>
        </p:txBody>
      </p:sp>
      <p:graphicFrame>
        <p:nvGraphicFramePr>
          <p:cNvPr id="493" name="Object 2"/>
          <p:cNvGraphicFramePr/>
          <p:nvPr/>
        </p:nvGraphicFramePr>
        <p:xfrm>
          <a:off x="533520" y="1260360"/>
          <a:ext cx="8076600" cy="4911120"/>
        </p:xfrm>
        <a:graphic>
          <a:graphicData uri="http://schemas.openxmlformats.org/presentationml/2006/ole">
            <p:oleObj r:id="rId1" spid="">
              <p:embed/>
              <p:pic>
                <p:nvPicPr>
                  <p:cNvPr id="494" name="Object 2" descr=""/>
                  <p:cNvPicPr/>
                  <p:nvPr/>
                </p:nvPicPr>
                <p:blipFill>
                  <a:blip r:embed="rId2"/>
                  <a:stretch/>
                </p:blipFill>
                <p:spPr>
                  <a:xfrm>
                    <a:off x="533520" y="1260360"/>
                    <a:ext cx="8076600" cy="4911120"/>
                  </a:xfrm>
                  <a:prstGeom prst="rect">
                    <a:avLst/>
                  </a:prstGeom>
                  <a:ln w="0">
                    <a:noFill/>
                  </a:ln>
                </p:spPr>
              </p:pic>
            </p:oleObj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50" dur="indefinite" restart="never" nodeType="tmRoot">
          <p:childTnLst>
            <p:seq>
              <p:cTn id="451" dur="indefinite" nodeType="mainSeq">
                <p:childTnLst>
                  <p:par>
                    <p:cTn id="452" nodeType="clickEffect" fill="hold">
                      <p:stCondLst>
                        <p:cond delay="indefinite"/>
                      </p:stCondLst>
                      <p:childTnLst>
                        <p:par>
                          <p:cTn id="453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454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456" dur="500"/>
                                        <p:tgtEl>
                                          <p:spTgt spid="4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Text Box 1"/>
          <p:cNvSpPr/>
          <p:nvPr/>
        </p:nvSpPr>
        <p:spPr>
          <a:xfrm>
            <a:off x="1670040" y="222120"/>
            <a:ext cx="5949360" cy="580680"/>
          </a:xfrm>
          <a:prstGeom prst="rect">
            <a:avLst/>
          </a:prstGeom>
          <a:solidFill>
            <a:srgbClr val="b2b2b2"/>
          </a:solidFill>
          <a:ln w="9525">
            <a:noFill/>
          </a:ln>
          <a:effectLst>
            <a:outerShdw algn="ctr" dir="2700000" dist="107932" rotWithShape="0">
              <a:srgbClr val="808080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spAutoFit/>
          </a:bodyPr>
          <a:p>
            <a:pPr algn="ctr">
              <a:lnSpc>
                <a:spcPct val="100000"/>
              </a:lnSpc>
              <a:spcBef>
                <a:spcPts val="2001"/>
              </a:spcBef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Lucida Sans Unicode"/>
              </a:rPr>
              <a:t>¿Bipartidismo en crisis?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496" name="Text Box 2"/>
          <p:cNvSpPr/>
          <p:nvPr/>
        </p:nvSpPr>
        <p:spPr>
          <a:xfrm>
            <a:off x="457200" y="1219320"/>
            <a:ext cx="8152560" cy="94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spAutoFit/>
          </a:bodyPr>
          <a:p>
            <a:pPr>
              <a:lnSpc>
                <a:spcPct val="100000"/>
              </a:lnSpc>
              <a:spcBef>
                <a:spcPts val="1749"/>
              </a:spcBef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Lucida Sans Unicode"/>
              </a:rPr>
              <a:t>En tiempos normales, el programa común eclipsa las diferencias al interior de los partidos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497" name="Text Box 2"/>
          <p:cNvSpPr/>
          <p:nvPr/>
        </p:nvSpPr>
        <p:spPr>
          <a:xfrm>
            <a:off x="468360" y="2328840"/>
            <a:ext cx="8152560" cy="51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spAutoFit/>
          </a:bodyPr>
          <a:p>
            <a:pPr>
              <a:lnSpc>
                <a:spcPct val="100000"/>
              </a:lnSpc>
              <a:spcBef>
                <a:spcPts val="1749"/>
              </a:spcBef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Lucida Sans Unicode"/>
              </a:rPr>
              <a:t>El </a:t>
            </a:r>
            <a:r>
              <a:rPr b="0" i="1" lang="en-GB" sz="2800" spc="-1" strike="noStrike">
                <a:solidFill>
                  <a:srgbClr val="000000"/>
                </a:solidFill>
                <a:latin typeface="Arial"/>
                <a:ea typeface="Lucida Sans Unicode"/>
              </a:rPr>
              <a:t>Brexit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Lucida Sans Unicode"/>
              </a:rPr>
              <a:t> segmentó a ambos partidos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498" name="AutoShape 4"/>
          <p:cNvSpPr/>
          <p:nvPr/>
        </p:nvSpPr>
        <p:spPr>
          <a:xfrm>
            <a:off x="168120" y="-173160"/>
            <a:ext cx="304200" cy="30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graphicFrame>
        <p:nvGraphicFramePr>
          <p:cNvPr id="499" name="6 Tabla"/>
          <p:cNvGraphicFramePr/>
          <p:nvPr/>
        </p:nvGraphicFramePr>
        <p:xfrm>
          <a:off x="420840" y="3219480"/>
          <a:ext cx="5374440" cy="3018240"/>
        </p:xfrm>
        <a:graphic>
          <a:graphicData uri="http://schemas.openxmlformats.org/drawingml/2006/table">
            <a:tbl>
              <a:tblPr/>
              <a:tblGrid>
                <a:gridCol w="3143160"/>
                <a:gridCol w="1583640"/>
                <a:gridCol w="648000"/>
              </a:tblGrid>
              <a:tr h="945000"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1" lang="es-MX" sz="2800" spc="-1" strike="noStrike">
                          <a:solidFill>
                            <a:srgbClr val="ffffff"/>
                          </a:solidFill>
                          <a:latin typeface="Arial"/>
                          <a:ea typeface="Lucida Sans Unicode"/>
                        </a:rPr>
                        <a:t>Leadership elec. 2015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anchor="t" marL="91080" marR="910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00cc99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1" lang="es-MX" sz="2800" spc="-1" strike="noStrike">
                          <a:solidFill>
                            <a:srgbClr val="ffffff"/>
                          </a:solidFill>
                          <a:latin typeface="Arial"/>
                          <a:ea typeface="Lucida Sans Unicode"/>
                        </a:rPr>
                        <a:t>v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anchor="t" marL="91080" marR="910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00cc99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1" lang="es-MX" sz="2800" spc="-1" strike="noStrike">
                          <a:solidFill>
                            <a:srgbClr val="ffffff"/>
                          </a:solidFill>
                          <a:latin typeface="Arial"/>
                          <a:ea typeface="Lucida Sans Unicode"/>
                        </a:rPr>
                        <a:t>%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anchor="t" marL="91080" marR="910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00cc99"/>
                    </a:solidFill>
                  </a:tcPr>
                </a:tc>
              </a:tr>
              <a:tr h="518400"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s-MX" sz="2800" spc="-1" strike="noStrike">
                          <a:solidFill>
                            <a:srgbClr val="000000"/>
                          </a:solidFill>
                          <a:latin typeface="Arial"/>
                          <a:ea typeface="Lucida Sans Unicode"/>
                        </a:rPr>
                        <a:t>Jeremy Corbyn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anchor="t" marL="91080" marR="910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ecdd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s-MX" sz="2800" spc="-1" strike="noStrike">
                          <a:solidFill>
                            <a:srgbClr val="000000"/>
                          </a:solidFill>
                          <a:latin typeface="Arial"/>
                          <a:ea typeface="Lucida Sans Unicode"/>
                        </a:rPr>
                        <a:t>251,417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anchor="t" marL="91080" marR="910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ecdd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1" lang="es-MX" sz="2800" spc="-1" strike="noStrike">
                          <a:solidFill>
                            <a:srgbClr val="000000"/>
                          </a:solidFill>
                          <a:latin typeface="Arial"/>
                          <a:ea typeface="Lucida Sans Unicode"/>
                        </a:rPr>
                        <a:t>60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anchor="t" marL="91080" marR="910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ecdd"/>
                    </a:solidFill>
                  </a:tcPr>
                </a:tc>
              </a:tr>
              <a:tr h="518400"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s-MX" sz="2800" spc="-1" strike="noStrike">
                          <a:solidFill>
                            <a:srgbClr val="000000"/>
                          </a:solidFill>
                          <a:latin typeface="Arial"/>
                          <a:ea typeface="Lucida Sans Unicode"/>
                        </a:rPr>
                        <a:t>Andy Burnham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anchor="t" marL="91080" marR="910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f5ef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s-MX" sz="2800" spc="-1" strike="noStrike">
                          <a:solidFill>
                            <a:srgbClr val="000000"/>
                          </a:solidFill>
                          <a:latin typeface="Arial"/>
                          <a:ea typeface="Lucida Sans Unicode"/>
                        </a:rPr>
                        <a:t>80,462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anchor="t" marL="91080" marR="910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f5ef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s-MX" sz="2800" spc="-1" strike="noStrike">
                          <a:solidFill>
                            <a:srgbClr val="000000"/>
                          </a:solidFill>
                          <a:latin typeface="Arial"/>
                          <a:ea typeface="Lucida Sans Unicode"/>
                        </a:rPr>
                        <a:t>19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anchor="t" marL="91080" marR="910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f5ef"/>
                    </a:solidFill>
                  </a:tcPr>
                </a:tc>
              </a:tr>
              <a:tr h="518400"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s-MX" sz="2800" spc="-1" strike="noStrike">
                          <a:solidFill>
                            <a:srgbClr val="000000"/>
                          </a:solidFill>
                          <a:latin typeface="Arial"/>
                          <a:ea typeface="Lucida Sans Unicode"/>
                        </a:rPr>
                        <a:t>Yvette Cooper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anchor="t" marL="91080" marR="910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ecdd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s-MX" sz="2800" spc="-1" strike="noStrike">
                          <a:solidFill>
                            <a:srgbClr val="000000"/>
                          </a:solidFill>
                          <a:latin typeface="Arial"/>
                          <a:ea typeface="Lucida Sans Unicode"/>
                        </a:rPr>
                        <a:t>71,928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anchor="t" marL="91080" marR="910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ecdd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s-MX" sz="2800" spc="-1" strike="noStrike">
                          <a:solidFill>
                            <a:srgbClr val="000000"/>
                          </a:solidFill>
                          <a:latin typeface="Arial"/>
                          <a:ea typeface="Lucida Sans Unicode"/>
                        </a:rPr>
                        <a:t>17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anchor="t" marL="91080" marR="910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ecdd"/>
                    </a:solidFill>
                  </a:tcPr>
                </a:tc>
              </a:tr>
              <a:tr h="518400"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s-MX" sz="2800" spc="-1" strike="noStrike">
                          <a:solidFill>
                            <a:srgbClr val="000000"/>
                          </a:solidFill>
                          <a:latin typeface="Arial"/>
                          <a:ea typeface="Lucida Sans Unicode"/>
                        </a:rPr>
                        <a:t>Liz Kendall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anchor="t" marL="91080" marR="910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f5ef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s-MX" sz="2800" spc="-1" strike="noStrike">
                          <a:solidFill>
                            <a:srgbClr val="000000"/>
                          </a:solidFill>
                          <a:latin typeface="Arial"/>
                          <a:ea typeface="Lucida Sans Unicode"/>
                        </a:rPr>
                        <a:t>18,857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anchor="t" marL="91080" marR="910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f5ef"/>
                    </a:solidFill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s-MX" sz="2800" spc="-1" strike="noStrike">
                          <a:solidFill>
                            <a:srgbClr val="000000"/>
                          </a:solidFill>
                          <a:latin typeface="Arial"/>
                          <a:ea typeface="Lucida Sans Unicode"/>
                        </a:rPr>
                        <a:t>4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anchor="t" marL="91080" marR="910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f5ef"/>
                    </a:solidFill>
                  </a:tcPr>
                </a:tc>
              </a:tr>
            </a:tbl>
          </a:graphicData>
        </a:graphic>
      </p:graphicFrame>
      <p:sp>
        <p:nvSpPr>
          <p:cNvPr id="500" name="Text Box 2"/>
          <p:cNvSpPr/>
          <p:nvPr/>
        </p:nvSpPr>
        <p:spPr>
          <a:xfrm>
            <a:off x="6084720" y="3625920"/>
            <a:ext cx="2807640" cy="137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spAutoFit/>
          </a:bodyPr>
          <a:p>
            <a:pPr>
              <a:lnSpc>
                <a:spcPct val="100000"/>
              </a:lnSpc>
              <a:spcBef>
                <a:spcPts val="1749"/>
              </a:spcBef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Lucida Sans Unicode"/>
              </a:rPr>
              <a:t>28jun16: </a:t>
            </a:r>
            <a:br>
              <a:rPr sz="2800"/>
            </a:b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Lucida Sans Unicode"/>
              </a:rPr>
              <a:t>no confid. vote </a:t>
            </a:r>
            <a:br>
              <a:rPr sz="2800"/>
            </a:b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Lucida Sans Unicode"/>
              </a:rPr>
              <a:t>172-40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Text Box 1"/>
          <p:cNvSpPr/>
          <p:nvPr/>
        </p:nvSpPr>
        <p:spPr>
          <a:xfrm>
            <a:off x="1670040" y="222120"/>
            <a:ext cx="5949360" cy="580680"/>
          </a:xfrm>
          <a:prstGeom prst="rect">
            <a:avLst/>
          </a:prstGeom>
          <a:solidFill>
            <a:srgbClr val="b2b2b2"/>
          </a:solidFill>
          <a:ln w="9525">
            <a:noFill/>
          </a:ln>
          <a:effectLst>
            <a:outerShdw algn="ctr" dir="2700000" dist="107932" rotWithShape="0">
              <a:srgbClr val="808080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spAutoFit/>
          </a:bodyPr>
          <a:p>
            <a:pPr algn="ctr">
              <a:lnSpc>
                <a:spcPct val="100000"/>
              </a:lnSpc>
              <a:spcBef>
                <a:spcPts val="2001"/>
              </a:spcBef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Lucida Sans Unicode"/>
              </a:rPr>
              <a:t>Nominaciones y </a:t>
            </a:r>
            <a:r>
              <a:rPr b="0" i="1" lang="en-GB" sz="3200" spc="-1" strike="noStrike">
                <a:solidFill>
                  <a:srgbClr val="000000"/>
                </a:solidFill>
                <a:latin typeface="Arial"/>
                <a:ea typeface="Lucida Sans Unicode"/>
              </a:rPr>
              <a:t>safe seats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502" name="Text Box 2"/>
          <p:cNvSpPr/>
          <p:nvPr/>
        </p:nvSpPr>
        <p:spPr>
          <a:xfrm>
            <a:off x="457200" y="1219320"/>
            <a:ext cx="8152560" cy="137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spAutoFit/>
          </a:bodyPr>
          <a:p>
            <a:pPr>
              <a:lnSpc>
                <a:spcPct val="100000"/>
              </a:lnSpc>
              <a:spcBef>
                <a:spcPts val="1749"/>
              </a:spcBef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Lucida Sans Unicode"/>
              </a:rPr>
              <a:t>Partido nacional y el de cada </a:t>
            </a:r>
            <a:r>
              <a:rPr b="0" i="1" lang="en-GB" sz="2800" spc="-1" strike="noStrike">
                <a:solidFill>
                  <a:srgbClr val="000000"/>
                </a:solidFill>
                <a:latin typeface="Arial"/>
                <a:ea typeface="Lucida Sans Unicode"/>
              </a:rPr>
              <a:t>constituency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Lucida Sans Unicode"/>
              </a:rPr>
              <a:t> pueden </a:t>
            </a:r>
            <a:r>
              <a:rPr b="1" lang="en-GB" sz="2800" spc="-1" strike="noStrike">
                <a:solidFill>
                  <a:srgbClr val="000000"/>
                </a:solidFill>
                <a:latin typeface="Arial"/>
                <a:ea typeface="Lucida Sans Unicode"/>
              </a:rPr>
              <a:t>vetar quién entra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Lucida Sans Unicode"/>
              </a:rPr>
              <a:t> en la boleta. </a:t>
            </a:r>
            <a:br>
              <a:rPr sz="2800"/>
            </a:b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Lucida Sans Unicode"/>
              </a:rPr>
              <a:t>EUA, en cambio, tiene </a:t>
            </a:r>
            <a:r>
              <a:rPr b="1" lang="en-GB" sz="2800" spc="-1" strike="noStrike">
                <a:solidFill>
                  <a:srgbClr val="000000"/>
                </a:solidFill>
                <a:latin typeface="Arial"/>
                <a:ea typeface="Lucida Sans Unicode"/>
              </a:rPr>
              <a:t>nominaciones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Lucida Sans Unicode"/>
              </a:rPr>
              <a:t> </a:t>
            </a:r>
            <a:r>
              <a:rPr b="1" lang="en-GB" sz="2800" spc="-1" strike="noStrike">
                <a:solidFill>
                  <a:srgbClr val="000000"/>
                </a:solidFill>
                <a:latin typeface="Arial"/>
                <a:ea typeface="Lucida Sans Unicode"/>
              </a:rPr>
              <a:t>abiertas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Lucida Sans Unicode"/>
              </a:rPr>
              <a:t> 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503" name="Text Box 3"/>
          <p:cNvSpPr/>
          <p:nvPr/>
        </p:nvSpPr>
        <p:spPr>
          <a:xfrm>
            <a:off x="457200" y="2741760"/>
            <a:ext cx="8152560" cy="94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spAutoFit/>
          </a:bodyPr>
          <a:p>
            <a:pPr>
              <a:lnSpc>
                <a:spcPct val="100000"/>
              </a:lnSpc>
              <a:spcBef>
                <a:spcPts val="1749"/>
              </a:spcBef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Lucida Sans Unicode"/>
              </a:rPr>
              <a:t>Los puestos más codiciados son los </a:t>
            </a:r>
            <a:r>
              <a:rPr b="0" i="1" lang="en-GB" sz="2800" spc="-1" strike="noStrike">
                <a:solidFill>
                  <a:srgbClr val="000000"/>
                </a:solidFill>
                <a:latin typeface="Arial"/>
                <a:ea typeface="Lucida Sans Unicode"/>
              </a:rPr>
              <a:t>safe seats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Lucida Sans Unicode"/>
              </a:rPr>
              <a:t> </a:t>
            </a:r>
            <a:br>
              <a:rPr sz="2800"/>
            </a:b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Lucida Sans Unicode"/>
              </a:rPr>
              <a:t>(no hay requisito de residencia en el UK) 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504" name="Text Box 4"/>
          <p:cNvSpPr/>
          <p:nvPr/>
        </p:nvSpPr>
        <p:spPr>
          <a:xfrm>
            <a:off x="457200" y="4203720"/>
            <a:ext cx="8152560" cy="2021760"/>
          </a:xfrm>
          <a:prstGeom prst="rect">
            <a:avLst/>
          </a:prstGeom>
          <a:solidFill>
            <a:srgbClr val="b2b2b2"/>
          </a:solidFill>
          <a:ln w="9525">
            <a:noFill/>
          </a:ln>
          <a:effectLst>
            <a:outerShdw algn="ctr" dir="2700000" dist="107932" rotWithShape="0">
              <a:srgbClr val="808080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spAutoFit/>
          </a:bodyPr>
          <a:p>
            <a:pPr algn="ctr">
              <a:lnSpc>
                <a:spcPct val="100000"/>
              </a:lnSpc>
              <a:spcBef>
                <a:spcPts val="1749"/>
              </a:spcBef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i="1" lang="en-GB" sz="2800" spc="-1" strike="noStrike">
                <a:solidFill>
                  <a:srgbClr val="000000"/>
                </a:solidFill>
                <a:latin typeface="Arial"/>
                <a:ea typeface="Lucida Sans Unicode"/>
              </a:rPr>
              <a:t>Un-safe seats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Lucida Sans Unicode"/>
              </a:rPr>
              <a:t> asignados a jóvenes promesas: </a:t>
            </a:r>
            <a:br>
              <a:rPr sz="2800"/>
            </a:b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Lucida Sans Unicode"/>
              </a:rPr>
              <a:t>pueden demostrar su talento consiguiendo aumentar el voto del partido </a:t>
            </a:r>
            <a:endParaRPr b="0" lang="en-US" sz="28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1749"/>
              </a:spcBef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Lucida Sans Unicode"/>
              </a:rPr>
              <a:t>Perder no es el fin de su carrera política 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57" dur="indefinite" restart="never" nodeType="tmRoot">
          <p:childTnLst>
            <p:seq>
              <p:cTn id="458" dur="indefinite" nodeType="mainSeq">
                <p:childTnLst>
                  <p:par>
                    <p:cTn id="459" nodeType="clickEffect" fill="hold">
                      <p:stCondLst>
                        <p:cond delay="indefinite"/>
                      </p:stCondLst>
                      <p:childTnLst>
                        <p:par>
                          <p:cTn id="460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46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3" nodeType="clickEffect" fill="hold">
                      <p:stCondLst>
                        <p:cond delay="indefinite"/>
                      </p:stCondLst>
                      <p:childTnLst>
                        <p:par>
                          <p:cTn id="464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46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Text Box 1"/>
          <p:cNvSpPr/>
          <p:nvPr/>
        </p:nvSpPr>
        <p:spPr>
          <a:xfrm>
            <a:off x="450720" y="222120"/>
            <a:ext cx="8387640" cy="580680"/>
          </a:xfrm>
          <a:prstGeom prst="rect">
            <a:avLst/>
          </a:prstGeom>
          <a:solidFill>
            <a:srgbClr val="b2b2b2"/>
          </a:solidFill>
          <a:ln w="0">
            <a:noFill/>
          </a:ln>
          <a:effectLst>
            <a:outerShdw algn="ctr" dir="2700000" dist="107932" rotWithShape="0">
              <a:srgbClr val="808080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spAutoFit/>
          </a:bodyPr>
          <a:p>
            <a:pPr algn="ctr">
              <a:lnSpc>
                <a:spcPct val="100000"/>
              </a:lnSpc>
              <a:spcBef>
                <a:spcPts val="2001"/>
              </a:spcBef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Lucida Sans Unicode"/>
              </a:rPr>
              <a:t>La paulatina incorporación (tres </a:t>
            </a:r>
            <a:r>
              <a:rPr b="0" i="1" lang="en-GB" sz="3200" spc="-1" strike="noStrike">
                <a:solidFill>
                  <a:srgbClr val="000000"/>
                </a:solidFill>
                <a:latin typeface="Arial"/>
                <a:ea typeface="Lucida Sans Unicode"/>
              </a:rPr>
              <a:t>Reform Acts</a:t>
            </a: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Lucida Sans Unicode"/>
              </a:rPr>
              <a:t>)</a:t>
            </a: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Lucida Sans Unicode"/>
              </a:rPr>
              <a:t>‏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506" name="Text Box 2"/>
          <p:cNvSpPr/>
          <p:nvPr/>
        </p:nvSpPr>
        <p:spPr>
          <a:xfrm>
            <a:off x="457200" y="1219320"/>
            <a:ext cx="8152560" cy="94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spAutoFit/>
          </a:bodyPr>
          <a:p>
            <a:pPr>
              <a:lnSpc>
                <a:spcPct val="100000"/>
              </a:lnSpc>
              <a:spcBef>
                <a:spcPts val="1749"/>
              </a:spcBef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Lucida Sans Unicode"/>
              </a:rPr>
              <a:t>Antes de 1832: distritos con </a:t>
            </a:r>
            <a:r>
              <a:rPr b="0" i="1" lang="en-GB" sz="2800" spc="-1" strike="noStrike">
                <a:solidFill>
                  <a:srgbClr val="000000"/>
                </a:solidFill>
                <a:latin typeface="Arial"/>
                <a:ea typeface="Lucida Sans Unicode"/>
              </a:rPr>
              <a:t>M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Lucida Sans Unicode"/>
              </a:rPr>
              <a:t>=2; costumbres lo-cales determinaban quien/como se elegía a MPs </a:t>
            </a:r>
            <a:endParaRPr b="0" lang="en-US" sz="2800" spc="-1" strike="noStrike">
              <a:latin typeface="Arial"/>
            </a:endParaRPr>
          </a:p>
        </p:txBody>
      </p:sp>
      <p:grpSp>
        <p:nvGrpSpPr>
          <p:cNvPr id="507" name="Group 3"/>
          <p:cNvGrpSpPr/>
          <p:nvPr/>
        </p:nvGrpSpPr>
        <p:grpSpPr>
          <a:xfrm>
            <a:off x="6781680" y="3581280"/>
            <a:ext cx="1980360" cy="2628360"/>
            <a:chOff x="6781680" y="3581280"/>
            <a:chExt cx="1980360" cy="2628360"/>
          </a:xfrm>
        </p:grpSpPr>
        <p:sp>
          <p:nvSpPr>
            <p:cNvPr id="508" name="Rectangle 4"/>
            <p:cNvSpPr/>
            <p:nvPr/>
          </p:nvSpPr>
          <p:spPr>
            <a:xfrm>
              <a:off x="6781680" y="3581280"/>
              <a:ext cx="1980360" cy="2628360"/>
            </a:xfrm>
            <a:prstGeom prst="rect">
              <a:avLst/>
            </a:prstGeom>
            <a:solidFill>
              <a:srgbClr val="990000"/>
            </a:solidFill>
            <a:ln w="9525">
              <a:noFill/>
            </a:ln>
            <a:effectLst>
              <a:outerShdw algn="ctr" dir="2700000" dist="107932" rotWithShape="0">
                <a:srgbClr val="808080"/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pic>
          <p:nvPicPr>
            <p:cNvPr id="509" name="Picture 5" descr=""/>
            <p:cNvPicPr/>
            <p:nvPr/>
          </p:nvPicPr>
          <p:blipFill>
            <a:blip r:embed="rId1"/>
            <a:stretch/>
          </p:blipFill>
          <p:spPr>
            <a:xfrm>
              <a:off x="7121520" y="3755880"/>
              <a:ext cx="1335960" cy="18057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510" name="Text Box 6"/>
            <p:cNvSpPr/>
            <p:nvPr/>
          </p:nvSpPr>
          <p:spPr>
            <a:xfrm>
              <a:off x="6975360" y="5527800"/>
              <a:ext cx="1767600" cy="579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6800" bIns="46800" anchor="t">
              <a:spAutoFit/>
            </a:bodyPr>
            <a:p>
              <a:pPr algn="ctr">
                <a:lnSpc>
                  <a:spcPct val="100000"/>
                </a:lnSpc>
                <a:buNone/>
                <a:tabLst>
                  <a:tab algn="l" pos="0"/>
                  <a:tab algn="l" pos="914400"/>
                  <a:tab algn="l" pos="1828800"/>
                  <a:tab algn="l" pos="2743200"/>
                  <a:tab algn="l" pos="3657600"/>
                  <a:tab algn="l" pos="4572000"/>
                  <a:tab algn="l" pos="5486400"/>
                  <a:tab algn="l" pos="6400800"/>
                  <a:tab algn="l" pos="7315200"/>
                  <a:tab algn="l" pos="8229600"/>
                  <a:tab algn="l" pos="9144000"/>
                  <a:tab algn="l" pos="10058400"/>
                </a:tabLst>
              </a:pPr>
              <a:r>
                <a:rPr b="0" lang="en-GB" sz="1600" spc="-1" strike="noStrike">
                  <a:solidFill>
                    <a:srgbClr val="b2b2b2"/>
                  </a:solidFill>
                  <a:latin typeface="Arial"/>
                  <a:ea typeface="Lucida Sans Unicode"/>
                </a:rPr>
                <a:t>Benjamin Disraeli (1804-81)</a:t>
              </a:r>
              <a:r>
                <a:rPr b="0" lang="en-GB" sz="1600" spc="-1" strike="noStrike">
                  <a:solidFill>
                    <a:srgbClr val="b2b2b2"/>
                  </a:solidFill>
                  <a:latin typeface="Arial"/>
                  <a:ea typeface="Lucida Sans Unicode"/>
                </a:rPr>
                <a:t>‏</a:t>
              </a:r>
              <a:endParaRPr b="0" lang="en-US" sz="1600" spc="-1" strike="noStrike">
                <a:latin typeface="Arial"/>
              </a:endParaRPr>
            </a:p>
          </p:txBody>
        </p:sp>
      </p:grpSp>
      <p:sp>
        <p:nvSpPr>
          <p:cNvPr id="511" name="Text Box 7"/>
          <p:cNvSpPr/>
          <p:nvPr/>
        </p:nvSpPr>
        <p:spPr>
          <a:xfrm>
            <a:off x="457200" y="2263680"/>
            <a:ext cx="8152560" cy="137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spAutoFit/>
          </a:bodyPr>
          <a:p>
            <a:pPr>
              <a:lnSpc>
                <a:spcPct val="100000"/>
              </a:lnSpc>
              <a:spcBef>
                <a:spcPts val="1749"/>
              </a:spcBef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1" lang="en-GB" sz="2800" spc="-1" strike="noStrike">
                <a:solidFill>
                  <a:srgbClr val="000000"/>
                </a:solidFill>
                <a:latin typeface="Arial"/>
                <a:ea typeface="Lucida Sans Unicode"/>
              </a:rPr>
              <a:t>1832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Lucida Sans Unicode"/>
              </a:rPr>
              <a:t>: elimina noventa “</a:t>
            </a:r>
            <a:r>
              <a:rPr b="0" i="1" lang="en-GB" sz="2800" spc="-1" strike="noStrike">
                <a:solidFill>
                  <a:srgbClr val="000000"/>
                </a:solidFill>
                <a:latin typeface="Arial"/>
                <a:ea typeface="Lucida Sans Unicode"/>
              </a:rPr>
              <a:t>Rotten Boroughs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Lucida Sans Unicode"/>
              </a:rPr>
              <a:t>,” aumenta representación ciudades. Voto para todo pequeño propietario. Padrón creció 50-80% 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512" name="Text Box 8"/>
          <p:cNvSpPr/>
          <p:nvPr/>
        </p:nvSpPr>
        <p:spPr>
          <a:xfrm>
            <a:off x="457200" y="3733920"/>
            <a:ext cx="8152560" cy="179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spAutoFit/>
          </a:bodyPr>
          <a:p>
            <a:pPr>
              <a:lnSpc>
                <a:spcPct val="100000"/>
              </a:lnSpc>
              <a:spcBef>
                <a:spcPts val="1749"/>
              </a:spcBef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1" lang="en-GB" sz="2800" spc="-1" strike="noStrike">
                <a:solidFill>
                  <a:srgbClr val="000000"/>
                </a:solidFill>
                <a:latin typeface="Arial"/>
                <a:ea typeface="Lucida Sans Unicode"/>
              </a:rPr>
              <a:t>1867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Lucida Sans Unicode"/>
              </a:rPr>
              <a:t>: resta más “RBs.” Voto para jefes </a:t>
            </a:r>
            <a:br>
              <a:rPr sz="2800"/>
            </a:b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Lucida Sans Unicode"/>
              </a:rPr>
              <a:t>de familia (duplica padrón.) 1872, voto </a:t>
            </a:r>
            <a:br>
              <a:rPr sz="2800"/>
            </a:b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Lucida Sans Unicode"/>
              </a:rPr>
              <a:t>secreto. 1873, </a:t>
            </a:r>
            <a:r>
              <a:rPr b="0" i="1" lang="en-GB" sz="2800" spc="-1" strike="noStrike">
                <a:solidFill>
                  <a:srgbClr val="000000"/>
                </a:solidFill>
                <a:latin typeface="Arial"/>
                <a:ea typeface="Lucida Sans Unicode"/>
              </a:rPr>
              <a:t>Campaign Expenditures </a:t>
            </a:r>
            <a:br>
              <a:rPr sz="2800"/>
            </a:br>
            <a:r>
              <a:rPr b="0" i="1" lang="en-GB" sz="2800" spc="-1" strike="noStrike">
                <a:solidFill>
                  <a:srgbClr val="000000"/>
                </a:solidFill>
                <a:latin typeface="Arial"/>
                <a:ea typeface="Lucida Sans Unicode"/>
              </a:rPr>
              <a:t>and Corrupt Practices Act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Lucida Sans Unicode"/>
              </a:rPr>
              <a:t> 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513" name="Text Box 9"/>
          <p:cNvSpPr/>
          <p:nvPr/>
        </p:nvSpPr>
        <p:spPr>
          <a:xfrm>
            <a:off x="457200" y="5665680"/>
            <a:ext cx="8152560" cy="94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spAutoFit/>
          </a:bodyPr>
          <a:p>
            <a:pPr>
              <a:lnSpc>
                <a:spcPct val="100000"/>
              </a:lnSpc>
              <a:spcBef>
                <a:spcPts val="1749"/>
              </a:spcBef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1" lang="en-GB" sz="2800" spc="-1" strike="noStrike">
                <a:solidFill>
                  <a:srgbClr val="000000"/>
                </a:solidFill>
                <a:latin typeface="Arial"/>
                <a:ea typeface="Lucida Sans Unicode"/>
              </a:rPr>
              <a:t>1884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Lucida Sans Unicode"/>
              </a:rPr>
              <a:t>: Sufragio universal masculino </a:t>
            </a:r>
            <a:br>
              <a:rPr sz="2800"/>
            </a:b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Lucida Sans Unicode"/>
              </a:rPr>
              <a:t>(padrón +75%.)  </a:t>
            </a:r>
            <a:r>
              <a:rPr b="0" i="1" lang="en-GB" sz="2800" spc="-1" strike="noStrike">
                <a:solidFill>
                  <a:srgbClr val="000000"/>
                </a:solidFill>
                <a:latin typeface="Arial"/>
                <a:ea typeface="Lucida Sans Unicode"/>
              </a:rPr>
              <a:t>M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Lucida Sans Unicode"/>
              </a:rPr>
              <a:t>=1 en (casi) todos los distritos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514" name="AutoShape 11">
            <a:hlinkClick r:id="" action="ppaction://hlinkshowjump?jump=nextslide"/>
          </p:cNvPr>
          <p:cNvSpPr/>
          <p:nvPr/>
        </p:nvSpPr>
        <p:spPr>
          <a:xfrm>
            <a:off x="7543800" y="2286000"/>
            <a:ext cx="761400" cy="380160"/>
          </a:xfrm>
          <a:prstGeom prst="actionButtonBlank">
            <a:avLst/>
          </a:prstGeom>
          <a:solidFill>
            <a:schemeClr val="folHlink"/>
          </a:solidFill>
          <a:ln w="9525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515" name="Line 12"/>
          <p:cNvSpPr/>
          <p:nvPr/>
        </p:nvSpPr>
        <p:spPr>
          <a:xfrm>
            <a:off x="7724520" y="2485800"/>
            <a:ext cx="381240" cy="360"/>
          </a:xfrm>
          <a:prstGeom prst="line">
            <a:avLst/>
          </a:prstGeom>
          <a:ln w="9525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67" dur="indefinite" restart="never" nodeType="tmRoot">
          <p:childTnLst>
            <p:seq>
              <p:cTn id="468" dur="indefinite" nodeType="mainSeq">
                <p:childTnLst>
                  <p:par>
                    <p:cTn id="469" nodeType="clickEffect" fill="hold">
                      <p:stCondLst>
                        <p:cond delay="indefinite"/>
                      </p:stCondLst>
                      <p:childTnLst>
                        <p:par>
                          <p:cTn id="470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47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3" nodeType="clickEffect" fill="hold">
                      <p:stCondLst>
                        <p:cond delay="indefinite"/>
                      </p:stCondLst>
                      <p:childTnLst>
                        <p:par>
                          <p:cTn id="474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47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7" nodeType="clickEffect" fill="hold">
                      <p:stCondLst>
                        <p:cond delay="indefinite"/>
                      </p:stCondLst>
                      <p:childTnLst>
                        <p:par>
                          <p:cTn id="478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47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1" nodeType="afterEffect" fill="hold">
                            <p:stCondLst>
                              <p:cond delay="500"/>
                            </p:stCondLst>
                            <p:childTnLst>
                              <p:par>
                                <p:cTn id="482" nodeType="after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6" name="Picture 3" descr=""/>
          <p:cNvPicPr/>
          <p:nvPr/>
        </p:nvPicPr>
        <p:blipFill>
          <a:blip r:embed="rId1"/>
          <a:stretch/>
        </p:blipFill>
        <p:spPr>
          <a:xfrm>
            <a:off x="3724200" y="295200"/>
            <a:ext cx="4352040" cy="6266880"/>
          </a:xfrm>
          <a:prstGeom prst="rect">
            <a:avLst/>
          </a:prstGeom>
          <a:ln w="0">
            <a:noFill/>
          </a:ln>
        </p:spPr>
      </p:pic>
      <p:sp>
        <p:nvSpPr>
          <p:cNvPr id="517" name="Text Box 4"/>
          <p:cNvSpPr/>
          <p:nvPr/>
        </p:nvSpPr>
        <p:spPr>
          <a:xfrm>
            <a:off x="533520" y="457200"/>
            <a:ext cx="2818800" cy="3989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spcBef>
                <a:spcPts val="1599"/>
              </a:spcBef>
              <a:buNone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Lucida Sans Unicode"/>
              </a:rPr>
              <a:t>Dunwich devorada por el mar en el s. XIV, contaba en 1832 con </a:t>
            </a:r>
            <a:br>
              <a:rPr sz="3200"/>
            </a:b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Lucida Sans Unicode"/>
              </a:rPr>
              <a:t>44 casas, </a:t>
            </a:r>
            <a:br>
              <a:rPr sz="3200"/>
            </a:b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Lucida Sans Unicode"/>
              </a:rPr>
              <a:t>32 electores</a:t>
            </a:r>
            <a:r>
              <a:rPr b="0" i="1" lang="en-US" sz="3200" spc="-1" strike="noStrike">
                <a:solidFill>
                  <a:srgbClr val="000000"/>
                </a:solidFill>
                <a:latin typeface="Arial"/>
                <a:ea typeface="Lucida Sans Unicode"/>
              </a:rPr>
              <a:t>… y 2 escaños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518" name="AutoShape 5"/>
          <p:cNvSpPr/>
          <p:nvPr/>
        </p:nvSpPr>
        <p:spPr>
          <a:xfrm>
            <a:off x="8458200" y="6019920"/>
            <a:ext cx="456480" cy="532800"/>
          </a:xfrm>
          <a:prstGeom prst="actionButtonReturn">
            <a:avLst/>
          </a:prstGeom>
          <a:solidFill>
            <a:schemeClr val="folHlink"/>
          </a:solidFill>
          <a:ln w="9525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pic>
        <p:nvPicPr>
          <p:cNvPr id="519" name="Picture 2" descr=""/>
          <p:cNvPicPr/>
          <p:nvPr/>
        </p:nvPicPr>
        <p:blipFill>
          <a:blip r:embed="rId2"/>
          <a:stretch/>
        </p:blipFill>
        <p:spPr>
          <a:xfrm>
            <a:off x="304920" y="1420920"/>
            <a:ext cx="8448120" cy="40158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84" dur="indefinite" restart="never" nodeType="tmRoot">
          <p:childTnLst>
            <p:seq>
              <p:cTn id="485" dur="indefinite" nodeType="mainSeq">
                <p:childTnLst>
                  <p:par>
                    <p:cTn id="486" nodeType="clickEffect" fill="hold">
                      <p:stCondLst>
                        <p:cond delay="indefinite"/>
                      </p:stCondLst>
                      <p:childTnLst>
                        <p:par>
                          <p:cTn id="487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488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Text Box 1"/>
          <p:cNvSpPr/>
          <p:nvPr/>
        </p:nvSpPr>
        <p:spPr>
          <a:xfrm>
            <a:off x="527040" y="222120"/>
            <a:ext cx="8235360" cy="580680"/>
          </a:xfrm>
          <a:prstGeom prst="rect">
            <a:avLst/>
          </a:prstGeom>
          <a:solidFill>
            <a:srgbClr val="b2b2b2"/>
          </a:solidFill>
          <a:ln w="9525">
            <a:noFill/>
          </a:ln>
          <a:effectLst>
            <a:outerShdw algn="ctr" dir="2700000" dist="107932" rotWithShape="0">
              <a:srgbClr val="808080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spAutoFit/>
          </a:bodyPr>
          <a:p>
            <a:pPr algn="ctr">
              <a:lnSpc>
                <a:spcPct val="100000"/>
              </a:lnSpc>
              <a:spcBef>
                <a:spcPts val="2001"/>
              </a:spcBef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Lucida Sans Unicode"/>
              </a:rPr>
              <a:t>(5) Sistema de partidos catch-all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521" name="Text Box 2"/>
          <p:cNvSpPr/>
          <p:nvPr/>
        </p:nvSpPr>
        <p:spPr>
          <a:xfrm>
            <a:off x="533520" y="1143000"/>
            <a:ext cx="8152560" cy="1555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spAutoFit/>
          </a:bodyPr>
          <a:p>
            <a:pPr>
              <a:lnSpc>
                <a:spcPct val="100000"/>
              </a:lnSpc>
              <a:spcBef>
                <a:spcPts val="2001"/>
              </a:spcBef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Lucida Sans Unicode"/>
              </a:rPr>
              <a:t>Sociedad poco polarizada, desde 1945 clase trabajadora más rica, clase media más grande, la clase alta más pobre</a:t>
            </a:r>
            <a:endParaRPr b="0" lang="en-US" sz="3200" spc="-1" strike="noStrike">
              <a:latin typeface="Arial"/>
            </a:endParaRPr>
          </a:p>
        </p:txBody>
      </p:sp>
      <p:graphicFrame>
        <p:nvGraphicFramePr>
          <p:cNvPr id="522" name="Object 3"/>
          <p:cNvGraphicFramePr/>
          <p:nvPr/>
        </p:nvGraphicFramePr>
        <p:xfrm>
          <a:off x="895320" y="3367080"/>
          <a:ext cx="7314480" cy="2728080"/>
        </p:xfrm>
        <a:graphic>
          <a:graphicData uri="http://schemas.openxmlformats.org/presentationml/2006/ole">
            <p:oleObj progId="Excel.Sheet.8" r:id="rId1" spid="">
              <p:embed/>
              <p:pic>
                <p:nvPicPr>
                  <p:cNvPr id="523" name="Object 3" descr=""/>
                  <p:cNvPicPr/>
                  <p:nvPr/>
                </p:nvPicPr>
                <p:blipFill>
                  <a:blip r:embed="rId2"/>
                  <a:stretch/>
                </p:blipFill>
                <p:spPr>
                  <a:xfrm>
                    <a:off x="895320" y="3367080"/>
                    <a:ext cx="7314480" cy="2728080"/>
                  </a:xfrm>
                  <a:prstGeom prst="rect">
                    <a:avLst/>
                  </a:prstGeom>
                  <a:ln w="0">
                    <a:noFill/>
                  </a:ln>
                </p:spPr>
              </p:pic>
            </p:oleObj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90" dur="indefinite" restart="never" nodeType="tmRoot">
          <p:childTnLst>
            <p:seq>
              <p:cTn id="491" dur="indefinite" nodeType="mainSeq">
                <p:childTnLst>
                  <p:par>
                    <p:cTn id="492" nodeType="clickEffect" fill="hold">
                      <p:stCondLst>
                        <p:cond delay="indefinite"/>
                      </p:stCondLst>
                      <p:childTnLst>
                        <p:par>
                          <p:cTn id="493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494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24" name="Object 1"/>
          <p:cNvGraphicFramePr/>
          <p:nvPr/>
        </p:nvGraphicFramePr>
        <p:xfrm>
          <a:off x="152280" y="2521080"/>
          <a:ext cx="7803360" cy="2812320"/>
        </p:xfrm>
        <a:graphic>
          <a:graphicData uri="http://schemas.openxmlformats.org/presentationml/2006/ole">
            <p:oleObj r:id="rId1" spid="">
              <p:embed/>
              <p:pic>
                <p:nvPicPr>
                  <p:cNvPr id="525" name="Object 1" descr=""/>
                  <p:cNvPicPr/>
                  <p:nvPr/>
                </p:nvPicPr>
                <p:blipFill>
                  <a:blip r:embed="rId2"/>
                  <a:stretch/>
                </p:blipFill>
                <p:spPr>
                  <a:xfrm>
                    <a:off x="152280" y="2521080"/>
                    <a:ext cx="7803360" cy="2812320"/>
                  </a:xfrm>
                  <a:prstGeom prst="rect">
                    <a:avLst/>
                  </a:prstGeom>
                  <a:ln w="0">
                    <a:noFill/>
                  </a:ln>
                </p:spPr>
              </p:pic>
            </p:oleObj>
          </a:graphicData>
        </a:graphic>
      </p:graphicFrame>
      <p:sp>
        <p:nvSpPr>
          <p:cNvPr id="526" name="Text Box 3"/>
          <p:cNvSpPr/>
          <p:nvPr/>
        </p:nvSpPr>
        <p:spPr>
          <a:xfrm>
            <a:off x="324000" y="1255680"/>
            <a:ext cx="6695280" cy="946440"/>
          </a:xfrm>
          <a:prstGeom prst="rect">
            <a:avLst/>
          </a:prstGeom>
          <a:solidFill>
            <a:srgbClr val="b2b2b2"/>
          </a:solidFill>
          <a:ln w="9525">
            <a:noFill/>
          </a:ln>
          <a:effectLst>
            <a:outerShdw algn="ctr" dir="2700000" dist="107932" rotWithShape="0">
              <a:srgbClr val="808080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spAutoFit/>
          </a:bodyPr>
          <a:p>
            <a:pPr>
              <a:lnSpc>
                <a:spcPct val="100000"/>
              </a:lnSpc>
              <a:spcBef>
                <a:spcPts val="1749"/>
              </a:spcBef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GB" sz="2800" spc="-1" strike="noStrike">
                <a:solidFill>
                  <a:srgbClr val="ffcc66"/>
                </a:solidFill>
                <a:latin typeface="Arial"/>
                <a:ea typeface="Lucida Sans Unicode"/>
              </a:rPr>
              <a:t>Auto-ubicación de los votantes británicos en el espectro ideológico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527" name="Text Box 4"/>
          <p:cNvSpPr/>
          <p:nvPr/>
        </p:nvSpPr>
        <p:spPr>
          <a:xfrm>
            <a:off x="1187280" y="5048280"/>
            <a:ext cx="1046880" cy="51948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spAutoFit/>
          </a:bodyPr>
          <a:p>
            <a:pPr>
              <a:lnSpc>
                <a:spcPct val="100000"/>
              </a:lnSpc>
              <a:spcBef>
                <a:spcPts val="876"/>
              </a:spcBef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1" lang="en-GB" sz="1400" spc="-1" strike="noStrike">
                <a:solidFill>
                  <a:srgbClr val="000000"/>
                </a:solidFill>
                <a:latin typeface="Arial"/>
                <a:ea typeface="Lucida Sans Unicode"/>
              </a:rPr>
              <a:t>Extrema</a:t>
            </a:r>
            <a:br>
              <a:rPr sz="1400"/>
            </a:br>
            <a:r>
              <a:rPr b="1" lang="en-GB" sz="1400" spc="-1" strike="noStrike">
                <a:solidFill>
                  <a:srgbClr val="000000"/>
                </a:solidFill>
                <a:latin typeface="Arial"/>
                <a:ea typeface="Lucida Sans Unicode"/>
              </a:rPr>
              <a:t>izquierda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528" name="Text Box 5"/>
          <p:cNvSpPr/>
          <p:nvPr/>
        </p:nvSpPr>
        <p:spPr>
          <a:xfrm>
            <a:off x="6781680" y="5048280"/>
            <a:ext cx="913680" cy="51948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spAutoFit/>
          </a:bodyPr>
          <a:p>
            <a:pPr algn="r">
              <a:lnSpc>
                <a:spcPct val="100000"/>
              </a:lnSpc>
              <a:spcBef>
                <a:spcPts val="876"/>
              </a:spcBef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1" lang="en-GB" sz="1400" spc="-1" strike="noStrike">
                <a:solidFill>
                  <a:srgbClr val="000000"/>
                </a:solidFill>
                <a:latin typeface="Arial"/>
                <a:ea typeface="Lucida Sans Unicode"/>
              </a:rPr>
              <a:t>Extrema</a:t>
            </a:r>
            <a:br>
              <a:rPr sz="1400"/>
            </a:br>
            <a:r>
              <a:rPr b="1" lang="en-GB" sz="1400" spc="-1" strike="noStrike">
                <a:solidFill>
                  <a:srgbClr val="000000"/>
                </a:solidFill>
                <a:latin typeface="Arial"/>
                <a:ea typeface="Lucida Sans Unicode"/>
              </a:rPr>
              <a:t>derecha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529" name="Text Box 6"/>
          <p:cNvSpPr/>
          <p:nvPr/>
        </p:nvSpPr>
        <p:spPr>
          <a:xfrm>
            <a:off x="396720" y="222120"/>
            <a:ext cx="8495640" cy="580680"/>
          </a:xfrm>
          <a:prstGeom prst="rect">
            <a:avLst/>
          </a:prstGeom>
          <a:solidFill>
            <a:srgbClr val="b2b2b2"/>
          </a:solidFill>
          <a:ln w="9525">
            <a:noFill/>
          </a:ln>
          <a:effectLst>
            <a:outerShdw algn="ctr" dir="2700000" dist="107932" rotWithShape="0">
              <a:srgbClr val="808080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spAutoFit/>
          </a:bodyPr>
          <a:p>
            <a:pPr algn="ctr">
              <a:lnSpc>
                <a:spcPct val="100000"/>
              </a:lnSpc>
              <a:spcBef>
                <a:spcPts val="2001"/>
              </a:spcBef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Lucida Sans Unicode"/>
              </a:rPr>
              <a:t>La clásica moderación del votante británico...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530" name="Text Box 7"/>
          <p:cNvSpPr/>
          <p:nvPr/>
        </p:nvSpPr>
        <p:spPr>
          <a:xfrm>
            <a:off x="1523880" y="5943600"/>
            <a:ext cx="5714280" cy="459000"/>
          </a:xfrm>
          <a:prstGeom prst="rect">
            <a:avLst/>
          </a:prstGeom>
          <a:solidFill>
            <a:srgbClr val="b2b2b2"/>
          </a:solidFill>
          <a:ln w="9525">
            <a:noFill/>
          </a:ln>
          <a:effectLst>
            <a:outerShdw algn="ctr" dir="2700000" dist="107932" rotWithShape="0">
              <a:srgbClr val="808080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spAutoFit/>
          </a:bodyPr>
          <a:p>
            <a:pPr algn="ctr">
              <a:lnSpc>
                <a:spcPct val="100000"/>
              </a:lnSpc>
              <a:spcBef>
                <a:spcPts val="1500"/>
              </a:spcBef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Lucida Sans Unicode"/>
              </a:rPr>
              <a:t>Downs. Sartori y el pluralismo polarizado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96" dur="indefinite" restart="never" nodeType="tmRoot">
          <p:childTnLst>
            <p:seq>
              <p:cTn id="497" dur="indefinite" nodeType="mainSeq">
                <p:childTnLst>
                  <p:par>
                    <p:cTn id="498" nodeType="clickEffect" fill="hold">
                      <p:stCondLst>
                        <p:cond delay="indefinite"/>
                      </p:stCondLst>
                      <p:childTnLst>
                        <p:par>
                          <p:cTn id="499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500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1" name="1 Imagen" descr=""/>
          <p:cNvPicPr/>
          <p:nvPr/>
        </p:nvPicPr>
        <p:blipFill>
          <a:blip r:embed="rId1"/>
          <a:stretch/>
        </p:blipFill>
        <p:spPr>
          <a:xfrm>
            <a:off x="684360" y="109440"/>
            <a:ext cx="7774920" cy="6638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" name="1 Imagen" descr=""/>
          <p:cNvPicPr/>
          <p:nvPr/>
        </p:nvPicPr>
        <p:blipFill>
          <a:blip r:embed="rId1"/>
          <a:stretch/>
        </p:blipFill>
        <p:spPr>
          <a:xfrm>
            <a:off x="755640" y="131760"/>
            <a:ext cx="7632000" cy="6593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Rectangle 4"/>
          <p:cNvSpPr/>
          <p:nvPr/>
        </p:nvSpPr>
        <p:spPr>
          <a:xfrm>
            <a:off x="2933640" y="3648240"/>
            <a:ext cx="799560" cy="1009080"/>
          </a:xfrm>
          <a:prstGeom prst="rect">
            <a:avLst/>
          </a:prstGeom>
          <a:noFill/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43" name="Text Box 5"/>
          <p:cNvSpPr/>
          <p:nvPr/>
        </p:nvSpPr>
        <p:spPr>
          <a:xfrm>
            <a:off x="6172200" y="927000"/>
            <a:ext cx="2971080" cy="350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spAutoFit/>
          </a:bodyPr>
          <a:p>
            <a:pPr algn="ctr">
              <a:lnSpc>
                <a:spcPct val="100000"/>
              </a:lnSpc>
              <a:spcBef>
                <a:spcPts val="1749"/>
              </a:spcBef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Lucida Sans Unicode"/>
              </a:rPr>
              <a:t>El Parlamento es soberano en el territorio del </a:t>
            </a:r>
            <a:br>
              <a:rPr sz="2800"/>
            </a:br>
            <a:br>
              <a:rPr sz="2800"/>
            </a:br>
            <a:r>
              <a:rPr b="1" lang="en-GB" sz="2800" spc="-1" strike="noStrike">
                <a:solidFill>
                  <a:srgbClr val="000000"/>
                </a:solidFill>
                <a:latin typeface="Arial"/>
                <a:ea typeface="Lucida Sans Unicode"/>
              </a:rPr>
              <a:t>Reino Unido de Gran Bretaña e Irlanda del Norte 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Lucida Sans Unicode"/>
              </a:rPr>
              <a:t>(UK)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Lucida Sans Unicode"/>
              </a:rPr>
              <a:t>‏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44" name="Text Box 6"/>
          <p:cNvSpPr/>
          <p:nvPr/>
        </p:nvSpPr>
        <p:spPr>
          <a:xfrm>
            <a:off x="6305400" y="4873680"/>
            <a:ext cx="2971080" cy="137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spAutoFit/>
          </a:bodyPr>
          <a:p>
            <a:pPr algn="ctr">
              <a:lnSpc>
                <a:spcPct val="100000"/>
              </a:lnSpc>
              <a:spcBef>
                <a:spcPts val="1749"/>
              </a:spcBef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Lucida Sans Unicode"/>
              </a:rPr>
              <a:t>(a pesar de que formalmente </a:t>
            </a:r>
            <a:br>
              <a:rPr sz="2800"/>
            </a:b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Lucida Sans Unicode"/>
              </a:rPr>
              <a:t>reina Isabel II)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Lucida Sans Unicode"/>
              </a:rPr>
              <a:t>‏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145" name="Imagen 2" descr="Diagrama&#10;&#10;Descripción generada automáticamente"/>
          <p:cNvPicPr/>
          <p:nvPr/>
        </p:nvPicPr>
        <p:blipFill>
          <a:blip r:embed="rId1"/>
          <a:stretch/>
        </p:blipFill>
        <p:spPr>
          <a:xfrm>
            <a:off x="304920" y="599760"/>
            <a:ext cx="5733360" cy="5738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Text Box 1"/>
          <p:cNvSpPr/>
          <p:nvPr/>
        </p:nvSpPr>
        <p:spPr>
          <a:xfrm>
            <a:off x="527040" y="222120"/>
            <a:ext cx="8235360" cy="580680"/>
          </a:xfrm>
          <a:prstGeom prst="rect">
            <a:avLst/>
          </a:prstGeom>
          <a:solidFill>
            <a:srgbClr val="b2b2b2"/>
          </a:solidFill>
          <a:ln w="9525">
            <a:noFill/>
          </a:ln>
          <a:effectLst>
            <a:outerShdw algn="ctr" dir="2700000" dist="107932" rotWithShape="0">
              <a:srgbClr val="808080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spAutoFit/>
          </a:bodyPr>
          <a:p>
            <a:pPr algn="ctr">
              <a:lnSpc>
                <a:spcPct val="100000"/>
              </a:lnSpc>
              <a:spcBef>
                <a:spcPts val="2001"/>
              </a:spcBef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Lucida Sans Unicode"/>
              </a:rPr>
              <a:t>El acertijo populista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534" name="Text Box 2"/>
          <p:cNvSpPr/>
          <p:nvPr/>
        </p:nvSpPr>
        <p:spPr>
          <a:xfrm>
            <a:off x="533520" y="1143000"/>
            <a:ext cx="8152560" cy="1068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spAutoFit/>
          </a:bodyPr>
          <a:p>
            <a:pPr>
              <a:lnSpc>
                <a:spcPct val="100000"/>
              </a:lnSpc>
              <a:spcBef>
                <a:spcPts val="2001"/>
              </a:spcBef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Lucida Sans Unicode"/>
              </a:rPr>
              <a:t>¿El apoyo al Brexit se asocia con malestar económico o política de identidades?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535" name="Text Box 2"/>
          <p:cNvSpPr/>
          <p:nvPr/>
        </p:nvSpPr>
        <p:spPr>
          <a:xfrm>
            <a:off x="538560" y="2527920"/>
            <a:ext cx="8152560" cy="1555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spAutoFit/>
          </a:bodyPr>
          <a:p>
            <a:pPr>
              <a:lnSpc>
                <a:spcPct val="100000"/>
              </a:lnSpc>
              <a:spcBef>
                <a:spcPts val="2001"/>
              </a:spcBef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Lucida Sans Unicode"/>
              </a:rPr>
              <a:t>Panel Green et al. 2021: </a:t>
            </a:r>
            <a:br>
              <a:rPr sz="3200"/>
            </a:b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Lucida Sans Unicode"/>
              </a:rPr>
              <a:t>1—junio 2016 (inmed. después refer.)</a:t>
            </a:r>
            <a:br>
              <a:rPr sz="3200"/>
            </a:b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Lucida Sans Unicode"/>
              </a:rPr>
              <a:t>2—abril 2017 ("Si hubiera otro referendum")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536" name="Text Box 2"/>
          <p:cNvSpPr/>
          <p:nvPr/>
        </p:nvSpPr>
        <p:spPr>
          <a:xfrm>
            <a:off x="549000" y="4417560"/>
            <a:ext cx="8152560" cy="2043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spAutoFit/>
          </a:bodyPr>
          <a:p>
            <a:pPr>
              <a:lnSpc>
                <a:spcPct val="100000"/>
              </a:lnSpc>
              <a:spcBef>
                <a:spcPts val="2001"/>
              </a:spcBef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Lucida Sans Unicode"/>
              </a:rPr>
              <a:t>Evaluación económica retrospectiva: </a:t>
            </a:r>
            <a:br>
              <a:rPr sz="3200"/>
            </a:b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Lucida Sans Unicode"/>
              </a:rPr>
              <a:t>-bolsillo</a:t>
            </a:r>
            <a:br>
              <a:rPr sz="3200"/>
            </a:b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Lucida Sans Unicode"/>
              </a:rPr>
              <a:t>-enfoque en población blanca</a:t>
            </a:r>
            <a:br>
              <a:rPr sz="3200"/>
            </a:b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Lucida Sans Unicode"/>
              </a:rPr>
              <a:t>-contraste con minorías étnicas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7" name="Imagen 2" descr="Tabla&#10;&#10;Descripción generada automáticamente"/>
          <p:cNvPicPr/>
          <p:nvPr/>
        </p:nvPicPr>
        <p:blipFill>
          <a:blip r:embed="rId1"/>
          <a:stretch/>
        </p:blipFill>
        <p:spPr>
          <a:xfrm>
            <a:off x="739440" y="318960"/>
            <a:ext cx="7844760" cy="6224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8" name="Imagen 3" descr="Gráfico&#10;&#10;Descripción generada automáticamente"/>
          <p:cNvPicPr/>
          <p:nvPr/>
        </p:nvPicPr>
        <p:blipFill>
          <a:blip r:embed="rId1"/>
          <a:stretch/>
        </p:blipFill>
        <p:spPr>
          <a:xfrm>
            <a:off x="167760" y="542520"/>
            <a:ext cx="8822880" cy="57621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9" name="Picture 2" descr=""/>
          <p:cNvPicPr/>
          <p:nvPr/>
        </p:nvPicPr>
        <p:blipFill>
          <a:blip r:embed="rId1"/>
          <a:stretch/>
        </p:blipFill>
        <p:spPr>
          <a:xfrm>
            <a:off x="1922400" y="914400"/>
            <a:ext cx="5298480" cy="5790600"/>
          </a:xfrm>
          <a:prstGeom prst="rect">
            <a:avLst/>
          </a:prstGeom>
          <a:ln w="0">
            <a:noFill/>
          </a:ln>
          <a:effectLst>
            <a:outerShdw algn="ctr" dir="2700000" dist="106914" rotWithShape="0">
              <a:schemeClr val="bg2"/>
            </a:outerShdw>
          </a:effectLst>
        </p:spPr>
      </p:pic>
      <p:sp>
        <p:nvSpPr>
          <p:cNvPr id="540" name="Text Box 3"/>
          <p:cNvSpPr/>
          <p:nvPr/>
        </p:nvSpPr>
        <p:spPr>
          <a:xfrm>
            <a:off x="1481040" y="222120"/>
            <a:ext cx="6372000" cy="580680"/>
          </a:xfrm>
          <a:prstGeom prst="rect">
            <a:avLst/>
          </a:prstGeom>
          <a:solidFill>
            <a:srgbClr val="b2b2b2"/>
          </a:solidFill>
          <a:ln w="9525">
            <a:noFill/>
          </a:ln>
          <a:effectLst>
            <a:outerShdw algn="ctr" dir="2700000" dist="107932" rotWithShape="0">
              <a:srgbClr val="808080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spAutoFit/>
          </a:bodyPr>
          <a:p>
            <a:pPr algn="ctr">
              <a:lnSpc>
                <a:spcPct val="100000"/>
              </a:lnSpc>
              <a:spcBef>
                <a:spcPts val="2001"/>
              </a:spcBef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Lucida Sans Unicode"/>
              </a:rPr>
              <a:t>Tradicional </a:t>
            </a:r>
            <a:r>
              <a:rPr b="0" i="1" lang="en-GB" sz="3200" spc="-1" strike="noStrike">
                <a:solidFill>
                  <a:srgbClr val="000000"/>
                </a:solidFill>
                <a:latin typeface="Arial"/>
                <a:ea typeface="Lucida Sans Unicode"/>
              </a:rPr>
              <a:t>euroescepticismo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Text Box 1"/>
          <p:cNvSpPr/>
          <p:nvPr/>
        </p:nvSpPr>
        <p:spPr>
          <a:xfrm>
            <a:off x="1098720" y="222120"/>
            <a:ext cx="7130160" cy="580680"/>
          </a:xfrm>
          <a:prstGeom prst="rect">
            <a:avLst/>
          </a:prstGeom>
          <a:solidFill>
            <a:srgbClr val="b2b2b2"/>
          </a:solidFill>
          <a:ln w="9525">
            <a:noFill/>
          </a:ln>
          <a:effectLst>
            <a:outerShdw algn="ctr" dir="2700000" dist="107932" rotWithShape="0">
              <a:srgbClr val="808080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spAutoFit/>
          </a:bodyPr>
          <a:p>
            <a:pPr algn="ctr">
              <a:lnSpc>
                <a:spcPct val="100000"/>
              </a:lnSpc>
              <a:spcBef>
                <a:spcPts val="2001"/>
              </a:spcBef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Lucida Sans Unicode"/>
              </a:rPr>
              <a:t>(6) Sistema electoral de pluralidad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542" name="Text Box 2"/>
          <p:cNvSpPr/>
          <p:nvPr/>
        </p:nvSpPr>
        <p:spPr>
          <a:xfrm>
            <a:off x="533520" y="1219320"/>
            <a:ext cx="8152560" cy="1555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spAutoFit/>
          </a:bodyPr>
          <a:p>
            <a:pPr>
              <a:lnSpc>
                <a:spcPct val="100000"/>
              </a:lnSpc>
              <a:spcBef>
                <a:spcPts val="2001"/>
              </a:spcBef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Lucida Sans Unicode"/>
              </a:rPr>
              <a:t>Distritos uninominales con regla </a:t>
            </a:r>
            <a:r>
              <a:rPr b="0" i="1" lang="en-GB" sz="3200" spc="-1" strike="noStrike">
                <a:solidFill>
                  <a:srgbClr val="000000"/>
                </a:solidFill>
                <a:latin typeface="Arial"/>
                <a:ea typeface="Lucida Sans Unicode"/>
              </a:rPr>
              <a:t>first-past-the-post</a:t>
            </a: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Lucida Sans Unicode"/>
              </a:rPr>
              <a:t>. Bello por su simpleza, pero con muchos detractores 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543" name="Text Box 3"/>
          <p:cNvSpPr/>
          <p:nvPr/>
        </p:nvSpPr>
        <p:spPr>
          <a:xfrm>
            <a:off x="533520" y="3124080"/>
            <a:ext cx="8152560" cy="1068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spAutoFit/>
          </a:bodyPr>
          <a:p>
            <a:pPr>
              <a:lnSpc>
                <a:spcPct val="100000"/>
              </a:lnSpc>
              <a:spcBef>
                <a:spcPts val="2001"/>
              </a:spcBef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Lucida Sans Unicode"/>
              </a:rPr>
              <a:t>Idem en EEUU.  México hasta 1961 lo tuvo en versión pura, desde 1964 sistema mixto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544" name="Text Box 4"/>
          <p:cNvSpPr/>
          <p:nvPr/>
        </p:nvSpPr>
        <p:spPr>
          <a:xfrm>
            <a:off x="304920" y="4648320"/>
            <a:ext cx="8609760" cy="1555560"/>
          </a:xfrm>
          <a:prstGeom prst="rect">
            <a:avLst/>
          </a:prstGeom>
          <a:solidFill>
            <a:srgbClr val="ffcc66"/>
          </a:solidFill>
          <a:ln w="9525">
            <a:noFill/>
          </a:ln>
          <a:effectLst>
            <a:outerShdw algn="ctr" dir="2700000" dist="107932" rotWithShape="0">
              <a:srgbClr val="808080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spAutoFit/>
          </a:bodyPr>
          <a:p>
            <a:pPr>
              <a:lnSpc>
                <a:spcPct val="100000"/>
              </a:lnSpc>
              <a:spcBef>
                <a:spcPts val="2001"/>
              </a:spcBef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Lucida Sans Unicode"/>
              </a:rPr>
              <a:t>Se asocia con bipartidismo (ley de Duverger). Efectos mecánico y psicológico,  </a:t>
            </a:r>
            <a:br>
              <a:rPr sz="3200"/>
            </a:b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Lucida Sans Unicode"/>
              </a:rPr>
              <a:t>abundan las excepciones 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02" dur="indefinite" restart="never" nodeType="tmRoot">
          <p:childTnLst>
            <p:seq>
              <p:cTn id="503" dur="indefinite" nodeType="mainSeq">
                <p:childTnLst>
                  <p:par>
                    <p:cTn id="504" nodeType="clickEffect" fill="hold">
                      <p:stCondLst>
                        <p:cond delay="indefinite"/>
                      </p:stCondLst>
                      <p:childTnLst>
                        <p:par>
                          <p:cTn id="505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506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8" nodeType="clickEffect" fill="hold">
                      <p:stCondLst>
                        <p:cond delay="indefinite"/>
                      </p:stCondLst>
                      <p:childTnLst>
                        <p:par>
                          <p:cTn id="509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510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Text Box 1"/>
          <p:cNvSpPr/>
          <p:nvPr/>
        </p:nvSpPr>
        <p:spPr>
          <a:xfrm>
            <a:off x="533520" y="304920"/>
            <a:ext cx="8063640" cy="1068120"/>
          </a:xfrm>
          <a:prstGeom prst="rect">
            <a:avLst/>
          </a:prstGeom>
          <a:solidFill>
            <a:srgbClr val="b2b2b2"/>
          </a:solidFill>
          <a:ln w="9525">
            <a:noFill/>
          </a:ln>
          <a:effectLst>
            <a:outerShdw algn="ctr" dir="2700000" dist="107932" rotWithShape="0">
              <a:srgbClr val="808080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spAutoFit/>
          </a:bodyPr>
          <a:p>
            <a:pPr algn="ctr">
              <a:lnSpc>
                <a:spcPct val="100000"/>
              </a:lnSpc>
              <a:spcBef>
                <a:spcPts val="2001"/>
              </a:spcBef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Lucida Sans Unicode"/>
              </a:rPr>
              <a:t>Elección General del Reino Unido, </a:t>
            </a:r>
            <a:br>
              <a:rPr sz="3200"/>
            </a:b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Lucida Sans Unicode"/>
              </a:rPr>
              <a:t>abril 1997</a:t>
            </a:r>
            <a:endParaRPr b="0" lang="en-US" sz="3200" spc="-1" strike="noStrike">
              <a:latin typeface="Arial"/>
            </a:endParaRPr>
          </a:p>
        </p:txBody>
      </p:sp>
      <p:graphicFrame>
        <p:nvGraphicFramePr>
          <p:cNvPr id="546" name="Object 2"/>
          <p:cNvGraphicFramePr/>
          <p:nvPr/>
        </p:nvGraphicFramePr>
        <p:xfrm>
          <a:off x="1066680" y="1481040"/>
          <a:ext cx="7009560" cy="3166200"/>
        </p:xfrm>
        <a:graphic>
          <a:graphicData uri="http://schemas.openxmlformats.org/presentationml/2006/ole">
            <p:oleObj r:id="rId1" spid="">
              <p:embed/>
              <p:pic>
                <p:nvPicPr>
                  <p:cNvPr id="547" name="Object 2" descr=""/>
                  <p:cNvPicPr/>
                  <p:nvPr/>
                </p:nvPicPr>
                <p:blipFill>
                  <a:blip r:embed="rId2"/>
                  <a:stretch/>
                </p:blipFill>
                <p:spPr>
                  <a:xfrm>
                    <a:off x="1066680" y="1481040"/>
                    <a:ext cx="7009560" cy="3166200"/>
                  </a:xfrm>
                  <a:prstGeom prst="rect">
                    <a:avLst/>
                  </a:prstGeom>
                  <a:ln w="0">
                    <a:noFill/>
                  </a:ln>
                </p:spPr>
              </p:pic>
            </p:oleObj>
          </a:graphicData>
        </a:graphic>
      </p:graphicFrame>
      <p:sp>
        <p:nvSpPr>
          <p:cNvPr id="548" name="Text Box 3"/>
          <p:cNvSpPr/>
          <p:nvPr/>
        </p:nvSpPr>
        <p:spPr>
          <a:xfrm>
            <a:off x="2971800" y="3429000"/>
            <a:ext cx="685080" cy="70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spAutoFit/>
          </a:bodyPr>
          <a:p>
            <a:pPr>
              <a:lnSpc>
                <a:spcPct val="100000"/>
              </a:lnSpc>
              <a:spcBef>
                <a:spcPts val="1250"/>
              </a:spcBef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GB" sz="2000" spc="-1" strike="noStrike">
                <a:solidFill>
                  <a:srgbClr val="808080"/>
                </a:solidFill>
                <a:latin typeface="Garamond"/>
                <a:ea typeface="Lucida Sans Unicode"/>
              </a:rPr>
              <a:t>43%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549" name="Text Box 4"/>
          <p:cNvSpPr/>
          <p:nvPr/>
        </p:nvSpPr>
        <p:spPr>
          <a:xfrm>
            <a:off x="4495680" y="3048120"/>
            <a:ext cx="685080" cy="70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spAutoFit/>
          </a:bodyPr>
          <a:p>
            <a:pPr>
              <a:lnSpc>
                <a:spcPct val="100000"/>
              </a:lnSpc>
              <a:spcBef>
                <a:spcPts val="1250"/>
              </a:spcBef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GB" sz="2000" spc="-1" strike="noStrike">
                <a:solidFill>
                  <a:srgbClr val="b2b2b2"/>
                </a:solidFill>
                <a:latin typeface="Garamond"/>
                <a:ea typeface="Lucida Sans Unicode"/>
              </a:rPr>
              <a:t>31%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550" name="Text Box 5"/>
          <p:cNvSpPr/>
          <p:nvPr/>
        </p:nvSpPr>
        <p:spPr>
          <a:xfrm>
            <a:off x="5442120" y="3597120"/>
            <a:ext cx="685080" cy="70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spAutoFit/>
          </a:bodyPr>
          <a:p>
            <a:pPr>
              <a:lnSpc>
                <a:spcPct val="100000"/>
              </a:lnSpc>
              <a:spcBef>
                <a:spcPts val="1250"/>
              </a:spcBef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GB" sz="2000" spc="-1" strike="noStrike">
                <a:solidFill>
                  <a:srgbClr val="b2b2b2"/>
                </a:solidFill>
                <a:latin typeface="Garamond"/>
                <a:ea typeface="Lucida Sans Unicode"/>
              </a:rPr>
              <a:t>17%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551" name="Text Box 6"/>
          <p:cNvSpPr/>
          <p:nvPr/>
        </p:nvSpPr>
        <p:spPr>
          <a:xfrm>
            <a:off x="6477120" y="2743200"/>
            <a:ext cx="685080" cy="70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spAutoFit/>
          </a:bodyPr>
          <a:p>
            <a:pPr>
              <a:lnSpc>
                <a:spcPct val="100000"/>
              </a:lnSpc>
              <a:spcBef>
                <a:spcPts val="1250"/>
              </a:spcBef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GB" sz="2000" spc="-1" strike="noStrike">
                <a:solidFill>
                  <a:srgbClr val="b2b2b2"/>
                </a:solidFill>
                <a:latin typeface="Garamond"/>
                <a:ea typeface="Lucida Sans Unicode"/>
              </a:rPr>
              <a:t>25%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552" name="Text Box 7"/>
          <p:cNvSpPr/>
          <p:nvPr/>
        </p:nvSpPr>
        <p:spPr>
          <a:xfrm>
            <a:off x="2835360" y="2085840"/>
            <a:ext cx="685080" cy="70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spAutoFit/>
          </a:bodyPr>
          <a:p>
            <a:pPr>
              <a:lnSpc>
                <a:spcPct val="100000"/>
              </a:lnSpc>
              <a:spcBef>
                <a:spcPts val="1250"/>
              </a:spcBef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GB" sz="2000" spc="-1" strike="noStrike">
                <a:solidFill>
                  <a:srgbClr val="808080"/>
                </a:solidFill>
                <a:latin typeface="Garamond"/>
                <a:ea typeface="Lucida Sans Unicode"/>
              </a:rPr>
              <a:t>63%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553" name="Text Box 8"/>
          <p:cNvSpPr/>
          <p:nvPr/>
        </p:nvSpPr>
        <p:spPr>
          <a:xfrm>
            <a:off x="7054920" y="3902040"/>
            <a:ext cx="685080" cy="398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spAutoFit/>
          </a:bodyPr>
          <a:p>
            <a:pPr>
              <a:lnSpc>
                <a:spcPct val="100000"/>
              </a:lnSpc>
              <a:spcBef>
                <a:spcPts val="1250"/>
              </a:spcBef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GB" sz="2000" spc="-1" strike="noStrike">
                <a:solidFill>
                  <a:srgbClr val="b2b2b2"/>
                </a:solidFill>
                <a:latin typeface="Garamond"/>
                <a:ea typeface="Lucida Sans Unicode"/>
              </a:rPr>
              <a:t>7%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554" name="Text Box 9"/>
          <p:cNvSpPr/>
          <p:nvPr/>
        </p:nvSpPr>
        <p:spPr>
          <a:xfrm>
            <a:off x="5626080" y="4146480"/>
            <a:ext cx="685080" cy="336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spAutoFit/>
          </a:bodyPr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GB" sz="1600" spc="-1" strike="noStrike">
                <a:solidFill>
                  <a:srgbClr val="b2b2b2"/>
                </a:solidFill>
                <a:latin typeface="Garamond"/>
                <a:ea typeface="Lucida Sans Unicode"/>
              </a:rPr>
              <a:t>9%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55" name="Text Box 10"/>
          <p:cNvSpPr/>
          <p:nvPr/>
        </p:nvSpPr>
        <p:spPr>
          <a:xfrm>
            <a:off x="7118280" y="4251240"/>
            <a:ext cx="685080" cy="306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spAutoFit/>
          </a:bodyPr>
          <a:p>
            <a:pPr>
              <a:lnSpc>
                <a:spcPct val="100000"/>
              </a:lnSpc>
              <a:spcBef>
                <a:spcPts val="876"/>
              </a:spcBef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GB" sz="1400" spc="-1" strike="noStrike">
                <a:solidFill>
                  <a:srgbClr val="b2b2b2"/>
                </a:solidFill>
                <a:latin typeface="Garamond"/>
                <a:ea typeface="Lucida Sans Unicode"/>
              </a:rPr>
              <a:t>5%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556" name="Text Box 11"/>
          <p:cNvSpPr/>
          <p:nvPr/>
        </p:nvSpPr>
        <p:spPr>
          <a:xfrm>
            <a:off x="2587680" y="5562720"/>
            <a:ext cx="1783800" cy="398160"/>
          </a:xfrm>
          <a:prstGeom prst="rect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spAutoFit/>
          </a:bodyPr>
          <a:p>
            <a:pPr algn="ctr">
              <a:lnSpc>
                <a:spcPct val="100000"/>
              </a:lnSpc>
              <a:spcBef>
                <a:spcPts val="1250"/>
              </a:spcBef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GB" sz="2000" spc="-1" strike="noStrike">
                <a:solidFill>
                  <a:srgbClr val="b2b2b2"/>
                </a:solidFill>
                <a:latin typeface="Times New Roman"/>
                <a:ea typeface="Lucida Sans Unicode"/>
              </a:rPr>
              <a:t>Tories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557" name="Text Box 12"/>
          <p:cNvSpPr/>
          <p:nvPr/>
        </p:nvSpPr>
        <p:spPr>
          <a:xfrm>
            <a:off x="533520" y="5562720"/>
            <a:ext cx="1783800" cy="398160"/>
          </a:xfrm>
          <a:prstGeom prst="rect">
            <a:avLst/>
          </a:prstGeom>
          <a:solidFill>
            <a:srgbClr val="b2b2b2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spAutoFit/>
          </a:bodyPr>
          <a:p>
            <a:pPr algn="ctr">
              <a:lnSpc>
                <a:spcPct val="100000"/>
              </a:lnSpc>
              <a:spcBef>
                <a:spcPts val="1250"/>
              </a:spcBef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GB" sz="2000" spc="-1" strike="noStrike">
                <a:solidFill>
                  <a:srgbClr val="808080"/>
                </a:solidFill>
                <a:latin typeface="Times New Roman"/>
                <a:ea typeface="Lucida Sans Unicode"/>
              </a:rPr>
              <a:t>Labour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558" name="Text Box 13"/>
          <p:cNvSpPr/>
          <p:nvPr/>
        </p:nvSpPr>
        <p:spPr>
          <a:xfrm>
            <a:off x="4572000" y="5562720"/>
            <a:ext cx="1783800" cy="39816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spAutoFit/>
          </a:bodyPr>
          <a:p>
            <a:pPr algn="ctr">
              <a:lnSpc>
                <a:spcPct val="100000"/>
              </a:lnSpc>
              <a:spcBef>
                <a:spcPts val="1250"/>
              </a:spcBef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GB" sz="2000" spc="-1" strike="noStrike">
                <a:solidFill>
                  <a:srgbClr val="b2b2b2"/>
                </a:solidFill>
                <a:latin typeface="Times New Roman"/>
                <a:ea typeface="Lucida Sans Unicode"/>
              </a:rPr>
              <a:t>LibDems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559" name="Text Box 14"/>
          <p:cNvSpPr/>
          <p:nvPr/>
        </p:nvSpPr>
        <p:spPr>
          <a:xfrm>
            <a:off x="6597720" y="5562720"/>
            <a:ext cx="1783800" cy="398160"/>
          </a:xfrm>
          <a:prstGeom prst="rect">
            <a:avLst/>
          </a:pr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spAutoFit/>
          </a:bodyPr>
          <a:p>
            <a:pPr algn="ctr">
              <a:lnSpc>
                <a:spcPct val="100000"/>
              </a:lnSpc>
              <a:spcBef>
                <a:spcPts val="1250"/>
              </a:spcBef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GB" sz="2000" spc="-1" strike="noStrike">
                <a:solidFill>
                  <a:srgbClr val="b2b2b2"/>
                </a:solidFill>
                <a:latin typeface="Times New Roman"/>
                <a:ea typeface="Lucida Sans Unicode"/>
              </a:rPr>
              <a:t>Otros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560" name="Text Box 15"/>
          <p:cNvSpPr/>
          <p:nvPr/>
        </p:nvSpPr>
        <p:spPr>
          <a:xfrm>
            <a:off x="866880" y="4591080"/>
            <a:ext cx="1218600" cy="763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spAutoFit/>
          </a:bodyPr>
          <a:p>
            <a:pPr algn="ctr">
              <a:lnSpc>
                <a:spcPct val="100000"/>
              </a:lnSpc>
              <a:spcBef>
                <a:spcPts val="1375"/>
              </a:spcBef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1" lang="en-GB" sz="2200" spc="-1" strike="noStrike">
                <a:solidFill>
                  <a:srgbClr val="000000"/>
                </a:solidFill>
                <a:latin typeface="Garamond"/>
                <a:ea typeface="Lucida Sans Unicode"/>
              </a:rPr>
              <a:t>asientos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561" name="Text Box 16"/>
          <p:cNvSpPr/>
          <p:nvPr/>
        </p:nvSpPr>
        <p:spPr>
          <a:xfrm>
            <a:off x="2225520" y="4583160"/>
            <a:ext cx="1218600" cy="428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spAutoFit/>
          </a:bodyPr>
          <a:p>
            <a:pPr algn="ctr">
              <a:lnSpc>
                <a:spcPct val="100000"/>
              </a:lnSpc>
              <a:spcBef>
                <a:spcPts val="1375"/>
              </a:spcBef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1" lang="en-GB" sz="2200" spc="-1" strike="noStrike">
                <a:solidFill>
                  <a:srgbClr val="000000"/>
                </a:solidFill>
                <a:latin typeface="Garamond"/>
                <a:ea typeface="Lucida Sans Unicode"/>
              </a:rPr>
              <a:t>votos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562" name="Line 17"/>
          <p:cNvSpPr/>
          <p:nvPr/>
        </p:nvSpPr>
        <p:spPr>
          <a:xfrm flipH="1">
            <a:off x="2046240" y="4838400"/>
            <a:ext cx="384120" cy="1800"/>
          </a:xfrm>
          <a:prstGeom prst="line">
            <a:avLst/>
          </a:prstGeom>
          <a:ln w="38160">
            <a:solidFill>
              <a:srgbClr val="ff3300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Text Box 1"/>
          <p:cNvSpPr/>
          <p:nvPr/>
        </p:nvSpPr>
        <p:spPr>
          <a:xfrm>
            <a:off x="2328840" y="409680"/>
            <a:ext cx="4473000" cy="580680"/>
          </a:xfrm>
          <a:prstGeom prst="rect">
            <a:avLst/>
          </a:prstGeom>
          <a:solidFill>
            <a:srgbClr val="b2b2b2"/>
          </a:solidFill>
          <a:ln w="9525">
            <a:noFill/>
          </a:ln>
          <a:effectLst>
            <a:outerShdw algn="ctr" dir="2700000" dist="107932" rotWithShape="0">
              <a:srgbClr val="808080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spAutoFit/>
          </a:bodyPr>
          <a:p>
            <a:pPr algn="ctr">
              <a:lnSpc>
                <a:spcPct val="100000"/>
              </a:lnSpc>
              <a:spcBef>
                <a:spcPts val="2001"/>
              </a:spcBef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Lucida Sans Unicode"/>
              </a:rPr>
              <a:t>(7) Gobierno unitario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564" name="Text Box 2"/>
          <p:cNvSpPr/>
          <p:nvPr/>
        </p:nvSpPr>
        <p:spPr>
          <a:xfrm>
            <a:off x="457200" y="1352520"/>
            <a:ext cx="8305200" cy="1555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spAutoFit/>
          </a:bodyPr>
          <a:p>
            <a:pPr>
              <a:lnSpc>
                <a:spcPct val="100000"/>
              </a:lnSpc>
              <a:spcBef>
                <a:spcPts val="2001"/>
              </a:spcBef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Lucida Sans Unicode"/>
              </a:rPr>
              <a:t>Equivaldría a que en México el partido del ejecutivo nombrara 32 gobernadores y 2500+ alcaldes </a:t>
            </a:r>
            <a:endParaRPr b="0" lang="en-US" sz="3200" spc="-1" strike="noStrike">
              <a:latin typeface="Arial"/>
            </a:endParaRPr>
          </a:p>
        </p:txBody>
      </p:sp>
      <p:graphicFrame>
        <p:nvGraphicFramePr>
          <p:cNvPr id="565" name="6 Tabla"/>
          <p:cNvGraphicFramePr/>
          <p:nvPr/>
        </p:nvGraphicFramePr>
        <p:xfrm>
          <a:off x="1523880" y="3639960"/>
          <a:ext cx="6095160" cy="3107880"/>
        </p:xfrm>
        <a:graphic>
          <a:graphicData uri="http://schemas.openxmlformats.org/drawingml/2006/table">
            <a:tbl>
              <a:tblPr/>
              <a:tblGrid>
                <a:gridCol w="2031840"/>
                <a:gridCol w="2031840"/>
                <a:gridCol w="2031840"/>
              </a:tblGrid>
              <a:tr h="518040">
                <a:tc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2d2db9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1" lang="es-MX" sz="2800" spc="-1" strike="noStrike">
                          <a:solidFill>
                            <a:srgbClr val="ffffff"/>
                          </a:solidFill>
                          <a:latin typeface="Arial"/>
                          <a:ea typeface="Lucida Sans Unicode"/>
                        </a:rPr>
                        <a:t>Remain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2d2db9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1" lang="es-MX" sz="2800" spc="-1" strike="noStrike">
                          <a:solidFill>
                            <a:srgbClr val="ffffff"/>
                          </a:solidFill>
                          <a:latin typeface="Arial"/>
                          <a:ea typeface="Lucida Sans Unicode"/>
                        </a:rPr>
                        <a:t>Leave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2d2db9"/>
                    </a:solidFill>
                  </a:tcPr>
                </a:tc>
              </a:tr>
              <a:tr h="51804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s-MX" sz="2800" spc="-1" strike="noStrike">
                          <a:solidFill>
                            <a:srgbClr val="000000"/>
                          </a:solidFill>
                          <a:latin typeface="Arial"/>
                          <a:ea typeface="Lucida Sans Unicode"/>
                        </a:rPr>
                        <a:t>England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dcde6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s-MX" sz="2800" spc="-1" strike="noStrike">
                          <a:solidFill>
                            <a:srgbClr val="000000"/>
                          </a:solidFill>
                          <a:latin typeface="Arial"/>
                          <a:ea typeface="Lucida Sans Unicode"/>
                        </a:rPr>
                        <a:t>47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dcde6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1" lang="es-MX" sz="2800" spc="-1" strike="noStrike">
                          <a:solidFill>
                            <a:srgbClr val="000000"/>
                          </a:solidFill>
                          <a:latin typeface="Arial"/>
                          <a:ea typeface="Lucida Sans Unicode"/>
                        </a:rPr>
                        <a:t>53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dcde6"/>
                    </a:solidFill>
                  </a:tcPr>
                </a:tc>
              </a:tr>
              <a:tr h="51804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s-MX" sz="2800" spc="-1" strike="noStrike">
                          <a:solidFill>
                            <a:srgbClr val="000000"/>
                          </a:solidFill>
                          <a:latin typeface="Arial"/>
                          <a:ea typeface="Lucida Sans Unicode"/>
                        </a:rPr>
                        <a:t>Wales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f3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s-MX" sz="2800" spc="-1" strike="noStrike">
                          <a:solidFill>
                            <a:srgbClr val="000000"/>
                          </a:solidFill>
                          <a:latin typeface="Arial"/>
                          <a:ea typeface="Lucida Sans Unicode"/>
                        </a:rPr>
                        <a:t>48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f3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1" lang="es-MX" sz="2800" spc="-1" strike="noStrike">
                          <a:solidFill>
                            <a:srgbClr val="000000"/>
                          </a:solidFill>
                          <a:latin typeface="Arial"/>
                          <a:ea typeface="Lucida Sans Unicode"/>
                        </a:rPr>
                        <a:t>52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f3"/>
                    </a:solidFill>
                  </a:tcPr>
                </a:tc>
              </a:tr>
              <a:tr h="51804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s-MX" sz="2800" spc="-1" strike="noStrike">
                          <a:solidFill>
                            <a:srgbClr val="000000"/>
                          </a:solidFill>
                          <a:latin typeface="Arial"/>
                          <a:ea typeface="Lucida Sans Unicode"/>
                        </a:rPr>
                        <a:t>Scotland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dcde6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1" lang="es-MX" sz="2800" spc="-1" strike="noStrike">
                          <a:solidFill>
                            <a:srgbClr val="000000"/>
                          </a:solidFill>
                          <a:latin typeface="Arial"/>
                          <a:ea typeface="Lucida Sans Unicode"/>
                        </a:rPr>
                        <a:t>62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dcde6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s-MX" sz="2800" spc="-1" strike="noStrike">
                          <a:solidFill>
                            <a:srgbClr val="000000"/>
                          </a:solidFill>
                          <a:latin typeface="Arial"/>
                          <a:ea typeface="Lucida Sans Unicode"/>
                        </a:rPr>
                        <a:t>38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dcde6"/>
                    </a:solidFill>
                  </a:tcPr>
                </a:tc>
              </a:tr>
              <a:tr h="51804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s-MX" sz="2800" spc="-1" strike="noStrike">
                          <a:solidFill>
                            <a:srgbClr val="000000"/>
                          </a:solidFill>
                          <a:latin typeface="Arial"/>
                          <a:ea typeface="Lucida Sans Unicode"/>
                        </a:rPr>
                        <a:t>N. Ireland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f3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1" lang="es-MX" sz="2800" spc="-1" strike="noStrike">
                          <a:solidFill>
                            <a:srgbClr val="000000"/>
                          </a:solidFill>
                          <a:latin typeface="Arial"/>
                          <a:ea typeface="Lucida Sans Unicode"/>
                        </a:rPr>
                        <a:t>56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f3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s-MX" sz="2800" spc="-1" strike="noStrike">
                          <a:solidFill>
                            <a:srgbClr val="000000"/>
                          </a:solidFill>
                          <a:latin typeface="Arial"/>
                          <a:ea typeface="Lucida Sans Unicode"/>
                        </a:rPr>
                        <a:t>44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f3"/>
                    </a:solidFill>
                  </a:tcPr>
                </a:tc>
              </a:tr>
              <a:tr h="518040">
                <a:tc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dcde6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0" lang="es-MX" sz="2800" spc="-1" strike="noStrike">
                          <a:solidFill>
                            <a:srgbClr val="000000"/>
                          </a:solidFill>
                          <a:latin typeface="Arial"/>
                          <a:ea typeface="Lucida Sans Unicode"/>
                        </a:rPr>
                        <a:t>48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dcde6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</a:pPr>
                      <a:r>
                        <a:rPr b="1" lang="es-MX" sz="2800" spc="-1" strike="noStrike">
                          <a:solidFill>
                            <a:srgbClr val="000000"/>
                          </a:solidFill>
                          <a:latin typeface="Arial"/>
                          <a:ea typeface="Lucida Sans Unicode"/>
                        </a:rPr>
                        <a:t>52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dcde6"/>
                    </a:solidFill>
                  </a:tcPr>
                </a:tc>
              </a:tr>
            </a:tbl>
          </a:graphicData>
        </a:graphic>
      </p:graphicFrame>
      <p:sp>
        <p:nvSpPr>
          <p:cNvPr id="566" name="Text Box 1"/>
          <p:cNvSpPr/>
          <p:nvPr/>
        </p:nvSpPr>
        <p:spPr>
          <a:xfrm>
            <a:off x="1535040" y="2997360"/>
            <a:ext cx="6060240" cy="580680"/>
          </a:xfrm>
          <a:prstGeom prst="rect">
            <a:avLst/>
          </a:prstGeom>
          <a:solidFill>
            <a:srgbClr val="b2b2b2"/>
          </a:solidFill>
          <a:ln w="9525">
            <a:noFill/>
          </a:ln>
          <a:effectLst>
            <a:outerShdw algn="ctr" dir="2700000" dist="107932" rotWithShape="0">
              <a:srgbClr val="808080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spAutoFit/>
          </a:bodyPr>
          <a:p>
            <a:pPr algn="ctr">
              <a:lnSpc>
                <a:spcPct val="100000"/>
              </a:lnSpc>
              <a:spcBef>
                <a:spcPts val="2001"/>
              </a:spcBef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Lucida Sans Unicode"/>
              </a:rPr>
              <a:t>Referéndum Brexit 23/6/2016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Text Box 1"/>
          <p:cNvSpPr/>
          <p:nvPr/>
        </p:nvSpPr>
        <p:spPr>
          <a:xfrm>
            <a:off x="1535040" y="409680"/>
            <a:ext cx="6060240" cy="580680"/>
          </a:xfrm>
          <a:prstGeom prst="rect">
            <a:avLst/>
          </a:prstGeom>
          <a:solidFill>
            <a:srgbClr val="b2b2b2"/>
          </a:solidFill>
          <a:ln w="9525">
            <a:noFill/>
          </a:ln>
          <a:effectLst>
            <a:outerShdw algn="ctr" dir="2700000" dist="107932" rotWithShape="0">
              <a:srgbClr val="808080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spAutoFit/>
          </a:bodyPr>
          <a:p>
            <a:pPr algn="ctr">
              <a:lnSpc>
                <a:spcPct val="100000"/>
              </a:lnSpc>
              <a:spcBef>
                <a:spcPts val="2001"/>
              </a:spcBef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i="1" lang="en-GB" sz="3200" spc="-1" strike="noStrike">
                <a:solidFill>
                  <a:srgbClr val="000000"/>
                </a:solidFill>
                <a:latin typeface="Arial"/>
                <a:ea typeface="Lucida Sans Unicode"/>
              </a:rPr>
              <a:t>Devolution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568" name="Text Box 2"/>
          <p:cNvSpPr/>
          <p:nvPr/>
        </p:nvSpPr>
        <p:spPr>
          <a:xfrm>
            <a:off x="457200" y="1428840"/>
            <a:ext cx="8305200" cy="58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spAutoFit/>
          </a:bodyPr>
          <a:p>
            <a:pPr>
              <a:lnSpc>
                <a:spcPct val="100000"/>
              </a:lnSpc>
              <a:spcBef>
                <a:spcPts val="2001"/>
              </a:spcBef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Lucida Sans Unicode"/>
              </a:rPr>
              <a:t>La “</a:t>
            </a:r>
            <a:r>
              <a:rPr b="0" i="1" lang="en-GB" sz="3200" spc="-1" strike="noStrike">
                <a:solidFill>
                  <a:srgbClr val="000000"/>
                </a:solidFill>
                <a:latin typeface="Arial"/>
                <a:ea typeface="Lucida Sans Unicode"/>
              </a:rPr>
              <a:t>West Lothian Question”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569" name="Text Box 2"/>
          <p:cNvSpPr/>
          <p:nvPr/>
        </p:nvSpPr>
        <p:spPr>
          <a:xfrm>
            <a:off x="468360" y="2265480"/>
            <a:ext cx="8305200" cy="3272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spAutoFit/>
          </a:bodyPr>
          <a:p>
            <a:pPr>
              <a:lnSpc>
                <a:spcPct val="100000"/>
              </a:lnSpc>
              <a:spcBef>
                <a:spcPts val="2001"/>
              </a:spcBef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i="1" lang="en-GB" sz="3200" spc="-1" strike="noStrike">
                <a:solidFill>
                  <a:srgbClr val="000000"/>
                </a:solidFill>
                <a:latin typeface="Arial"/>
                <a:ea typeface="Lucida Sans Unicode"/>
              </a:rPr>
              <a:t>Devolution</a:t>
            </a: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Lucida Sans Unicode"/>
              </a:rPr>
              <a:t>  crea nuevas “injusticias” :</a:t>
            </a:r>
            <a:br>
              <a:rPr sz="3200"/>
            </a:b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Lucida Sans Unicode"/>
              </a:rPr>
              <a:t>escoceses, galeses y norirlandeses tienen Parlamentos nacionales --- autogobierno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001"/>
              </a:spcBef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Lucida Sans Unicode"/>
              </a:rPr>
              <a:t>¿Por qué sus MPs han de votar en política de Inglaterra </a:t>
            </a:r>
            <a:br>
              <a:rPr sz="3200"/>
            </a:b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Lucida Sans Unicode"/>
              </a:rPr>
              <a:t>(p.ej. NHS, salud es asunto descentralizado)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12" dur="indefinite" restart="never" nodeType="tmRoot">
          <p:childTnLst>
            <p:seq>
              <p:cTn id="513" dur="indefinite" nodeType="mainSeq">
                <p:childTnLst>
                  <p:par>
                    <p:cTn id="514" nodeType="clickEffect" fill="hold">
                      <p:stCondLst>
                        <p:cond delay="indefinite"/>
                      </p:stCondLst>
                      <p:childTnLst>
                        <p:par>
                          <p:cTn id="515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516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0" name="Group 3"/>
          <p:cNvGrpSpPr/>
          <p:nvPr/>
        </p:nvGrpSpPr>
        <p:grpSpPr>
          <a:xfrm>
            <a:off x="1447920" y="465120"/>
            <a:ext cx="6260400" cy="2820960"/>
            <a:chOff x="1447920" y="465120"/>
            <a:chExt cx="6260400" cy="2820960"/>
          </a:xfrm>
        </p:grpSpPr>
        <p:sp>
          <p:nvSpPr>
            <p:cNvPr id="571" name="Text Box 4"/>
            <p:cNvSpPr/>
            <p:nvPr/>
          </p:nvSpPr>
          <p:spPr>
            <a:xfrm>
              <a:off x="1447920" y="465120"/>
              <a:ext cx="6260400" cy="580680"/>
            </a:xfrm>
            <a:prstGeom prst="rect">
              <a:avLst/>
            </a:prstGeom>
            <a:solidFill>
              <a:srgbClr val="b2b2b2"/>
            </a:solidFill>
            <a:ln w="9525">
              <a:noFill/>
            </a:ln>
            <a:effectLst>
              <a:outerShdw algn="ctr" dir="2700000" dist="107932" rotWithShape="0">
                <a:srgbClr val="808080"/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46800" bIns="46800" anchor="t">
              <a:spAutoFit/>
            </a:bodyPr>
            <a:p>
              <a:pPr algn="ctr">
                <a:lnSpc>
                  <a:spcPct val="100000"/>
                </a:lnSpc>
                <a:spcBef>
                  <a:spcPts val="2001"/>
                </a:spcBef>
                <a:buNone/>
                <a:tabLst>
                  <a:tab algn="l" pos="0"/>
                  <a:tab algn="l" pos="914400"/>
                  <a:tab algn="l" pos="1828800"/>
                  <a:tab algn="l" pos="2743200"/>
                  <a:tab algn="l" pos="3657600"/>
                  <a:tab algn="l" pos="4572000"/>
                  <a:tab algn="l" pos="5486400"/>
                  <a:tab algn="l" pos="6400800"/>
                  <a:tab algn="l" pos="7315200"/>
                  <a:tab algn="l" pos="8229600"/>
                  <a:tab algn="l" pos="9144000"/>
                  <a:tab algn="l" pos="10058400"/>
                </a:tabLst>
              </a:pPr>
              <a:r>
                <a:rPr b="0" lang="en-GB" sz="3200" spc="-1" strike="noStrike">
                  <a:solidFill>
                    <a:srgbClr val="000000"/>
                  </a:solidFill>
                  <a:latin typeface="Arial"/>
                  <a:ea typeface="Lucida Sans Unicode"/>
                </a:rPr>
                <a:t>(8) Constitución no escrita</a:t>
              </a:r>
              <a:endParaRPr b="0" lang="en-US" sz="3200" spc="-1" strike="noStrike">
                <a:latin typeface="Arial"/>
              </a:endParaRPr>
            </a:p>
          </p:txBody>
        </p:sp>
        <p:sp>
          <p:nvSpPr>
            <p:cNvPr id="572" name="Text Box 5"/>
            <p:cNvSpPr/>
            <p:nvPr/>
          </p:nvSpPr>
          <p:spPr>
            <a:xfrm>
              <a:off x="2177280" y="1243080"/>
              <a:ext cx="5283360" cy="20430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6800" bIns="46800" anchor="t">
              <a:spAutoFit/>
            </a:bodyPr>
            <a:p>
              <a:pPr>
                <a:lnSpc>
                  <a:spcPct val="100000"/>
                </a:lnSpc>
                <a:spcBef>
                  <a:spcPts val="2001"/>
                </a:spcBef>
                <a:buNone/>
                <a:tabLst>
                  <a:tab algn="l" pos="0"/>
                  <a:tab algn="l" pos="914400"/>
                  <a:tab algn="l" pos="1828800"/>
                  <a:tab algn="l" pos="2743200"/>
                  <a:tab algn="l" pos="3657600"/>
                  <a:tab algn="l" pos="4572000"/>
                  <a:tab algn="l" pos="5486400"/>
                  <a:tab algn="l" pos="6400800"/>
                  <a:tab algn="l" pos="7315200"/>
                  <a:tab algn="l" pos="8229600"/>
                  <a:tab algn="l" pos="9144000"/>
                  <a:tab algn="l" pos="10058400"/>
                </a:tabLst>
              </a:pPr>
              <a:r>
                <a:rPr b="0" lang="en-GB" sz="3200" spc="-1" strike="noStrike">
                  <a:solidFill>
                    <a:srgbClr val="000000"/>
                  </a:solidFill>
                  <a:latin typeface="Arial"/>
                  <a:ea typeface="Lucida Sans Unicode"/>
                </a:rPr>
                <a:t>(1) Antigua </a:t>
              </a:r>
              <a:r>
                <a:rPr b="0" i="1" lang="en-GB" sz="3200" spc="-1" strike="noStrike">
                  <a:solidFill>
                    <a:srgbClr val="000000"/>
                  </a:solidFill>
                  <a:latin typeface="Arial"/>
                  <a:ea typeface="Lucida Sans Unicode"/>
                </a:rPr>
                <a:t>Common Law</a:t>
              </a:r>
              <a:br>
                <a:rPr sz="3200"/>
              </a:br>
              <a:r>
                <a:rPr b="0" lang="en-GB" sz="3200" spc="-1" strike="noStrike">
                  <a:solidFill>
                    <a:srgbClr val="000000"/>
                  </a:solidFill>
                  <a:latin typeface="Arial"/>
                  <a:ea typeface="Lucida Sans Unicode"/>
                </a:rPr>
                <a:t>(2) Cartas históricas </a:t>
              </a:r>
              <a:br>
                <a:rPr sz="3200"/>
              </a:br>
              <a:r>
                <a:rPr b="0" lang="en-GB" sz="3200" spc="-1" strike="noStrike">
                  <a:solidFill>
                    <a:srgbClr val="000000"/>
                  </a:solidFill>
                  <a:latin typeface="Arial"/>
                  <a:ea typeface="Lucida Sans Unicode"/>
                </a:rPr>
                <a:t>(3) </a:t>
              </a:r>
              <a:r>
                <a:rPr b="0" i="1" lang="en-GB" sz="3200" spc="-1" strike="noStrike">
                  <a:solidFill>
                    <a:srgbClr val="000000"/>
                  </a:solidFill>
                  <a:latin typeface="Arial"/>
                  <a:ea typeface="Lucida Sans Unicode"/>
                </a:rPr>
                <a:t>Acts of Parliament</a:t>
              </a:r>
              <a:r>
                <a:rPr b="0" lang="en-GB" sz="3200" spc="-1" strike="noStrike">
                  <a:solidFill>
                    <a:srgbClr val="000000"/>
                  </a:solidFill>
                  <a:latin typeface="Arial"/>
                  <a:ea typeface="Lucida Sans Unicode"/>
                </a:rPr>
                <a:t> </a:t>
              </a:r>
              <a:br>
                <a:rPr sz="3200"/>
              </a:br>
              <a:r>
                <a:rPr b="0" lang="en-GB" sz="3200" spc="-1" strike="noStrike">
                  <a:solidFill>
                    <a:srgbClr val="000000"/>
                  </a:solidFill>
                  <a:latin typeface="Arial"/>
                  <a:ea typeface="Lucida Sans Unicode"/>
                </a:rPr>
                <a:t>(4) Tradición, normas   </a:t>
              </a:r>
              <a:endParaRPr b="0" lang="en-US" sz="3200" spc="-1" strike="noStrike">
                <a:latin typeface="Arial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18" dur="indefinite" restart="never" nodeType="tmRoot">
          <p:childTnLst>
            <p:seq>
              <p:cTn id="519" dur="indefinite" nodeType="mainSeq">
                <p:childTnLst>
                  <p:par>
                    <p:cTn id="520" nodeType="clickEffect" fill="hold">
                      <p:stCondLst>
                        <p:cond delay="indefinite"/>
                      </p:stCondLst>
                      <p:childTnLst>
                        <p:par>
                          <p:cTn id="521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522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" name="Picture 2" descr="C:\Users\Eric\Desktop\QueenFlatTire.jpg"/>
          <p:cNvPicPr/>
          <p:nvPr/>
        </p:nvPicPr>
        <p:blipFill>
          <a:blip r:embed="rId1"/>
          <a:stretch/>
        </p:blipFill>
        <p:spPr>
          <a:xfrm>
            <a:off x="682560" y="444600"/>
            <a:ext cx="7774920" cy="59684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Text Box 1"/>
          <p:cNvSpPr/>
          <p:nvPr/>
        </p:nvSpPr>
        <p:spPr>
          <a:xfrm>
            <a:off x="527040" y="222120"/>
            <a:ext cx="8235360" cy="641880"/>
          </a:xfrm>
          <a:prstGeom prst="rect">
            <a:avLst/>
          </a:prstGeom>
          <a:solidFill>
            <a:srgbClr val="b2b2b2"/>
          </a:solidFill>
          <a:ln w="9525">
            <a:noFill/>
          </a:ln>
          <a:effectLst>
            <a:outerShdw algn="ctr" dir="2700000" dist="107932" rotWithShape="0">
              <a:srgbClr val="808080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spAutoFit/>
          </a:bodyPr>
          <a:p>
            <a:pPr algn="ctr">
              <a:lnSpc>
                <a:spcPct val="100000"/>
              </a:lnSpc>
              <a:spcBef>
                <a:spcPts val="2251"/>
              </a:spcBef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GB" sz="3600" spc="-1" strike="noStrike">
                <a:solidFill>
                  <a:srgbClr val="000000"/>
                </a:solidFill>
                <a:latin typeface="Arial"/>
                <a:ea typeface="Lucida Sans Unicode"/>
              </a:rPr>
              <a:t>Diez características mod. Westminster 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147" name="Text Box 2"/>
          <p:cNvSpPr/>
          <p:nvPr/>
        </p:nvSpPr>
        <p:spPr>
          <a:xfrm>
            <a:off x="609480" y="1066680"/>
            <a:ext cx="8076600" cy="51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spAutoFit/>
          </a:bodyPr>
          <a:p>
            <a:pPr>
              <a:lnSpc>
                <a:spcPct val="100000"/>
              </a:lnSpc>
              <a:spcBef>
                <a:spcPts val="1749"/>
              </a:spcBef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Lucida Sans Unicode"/>
              </a:rPr>
              <a:t>(</a:t>
            </a:r>
            <a:r>
              <a:rPr b="1" lang="en-GB" sz="2800" spc="-1" strike="noStrike">
                <a:solidFill>
                  <a:srgbClr val="0099cc"/>
                </a:solidFill>
                <a:latin typeface="Arial"/>
                <a:ea typeface="Lucida Sans Unicode"/>
              </a:rPr>
              <a:t>1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Lucida Sans Unicode"/>
              </a:rPr>
              <a:t>) Un partido concentra el poder, mayoría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48" name="Text Box 3"/>
          <p:cNvSpPr/>
          <p:nvPr/>
        </p:nvSpPr>
        <p:spPr>
          <a:xfrm>
            <a:off x="609480" y="1482840"/>
            <a:ext cx="7619400" cy="51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spAutoFit/>
          </a:bodyPr>
          <a:p>
            <a:pPr>
              <a:lnSpc>
                <a:spcPct val="100000"/>
              </a:lnSpc>
              <a:spcBef>
                <a:spcPts val="1749"/>
              </a:spcBef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Lucida Sans Unicode"/>
              </a:rPr>
              <a:t>(</a:t>
            </a:r>
            <a:r>
              <a:rPr b="1" lang="en-GB" sz="2800" spc="-1" strike="noStrike">
                <a:solidFill>
                  <a:srgbClr val="ff3300"/>
                </a:solidFill>
                <a:latin typeface="Arial"/>
                <a:ea typeface="Lucida Sans Unicode"/>
              </a:rPr>
              <a:t>2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Lucida Sans Unicode"/>
              </a:rPr>
              <a:t>) Fusión de poderes en el gabinete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49" name="Text Box 4"/>
          <p:cNvSpPr/>
          <p:nvPr/>
        </p:nvSpPr>
        <p:spPr>
          <a:xfrm>
            <a:off x="609480" y="1909800"/>
            <a:ext cx="7619400" cy="51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spAutoFit/>
          </a:bodyPr>
          <a:p>
            <a:pPr>
              <a:lnSpc>
                <a:spcPct val="100000"/>
              </a:lnSpc>
              <a:spcBef>
                <a:spcPts val="1749"/>
              </a:spcBef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Lucida Sans Unicode"/>
              </a:rPr>
              <a:t>(</a:t>
            </a:r>
            <a:r>
              <a:rPr b="1" lang="en-GB" sz="2800" spc="-1" strike="noStrike">
                <a:solidFill>
                  <a:srgbClr val="990000"/>
                </a:solidFill>
                <a:latin typeface="Arial"/>
                <a:ea typeface="Lucida Sans Unicode"/>
              </a:rPr>
              <a:t>3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Lucida Sans Unicode"/>
              </a:rPr>
              <a:t>) Bicameralismo asimétrico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50" name="Text Box 5"/>
          <p:cNvSpPr/>
          <p:nvPr/>
        </p:nvSpPr>
        <p:spPr>
          <a:xfrm>
            <a:off x="609480" y="2335320"/>
            <a:ext cx="7619400" cy="51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spAutoFit/>
          </a:bodyPr>
          <a:p>
            <a:pPr>
              <a:lnSpc>
                <a:spcPct val="100000"/>
              </a:lnSpc>
              <a:spcBef>
                <a:spcPts val="1749"/>
              </a:spcBef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Lucida Sans Unicode"/>
              </a:rPr>
              <a:t>(</a:t>
            </a:r>
            <a:r>
              <a:rPr b="1" lang="en-GB" sz="2800" spc="-1" strike="noStrike">
                <a:solidFill>
                  <a:srgbClr val="3333cc"/>
                </a:solidFill>
                <a:latin typeface="Arial"/>
                <a:ea typeface="Lucida Sans Unicode"/>
              </a:rPr>
              <a:t>4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Lucida Sans Unicode"/>
              </a:rPr>
              <a:t>) Sistema bipartidista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51" name="Text Box 6"/>
          <p:cNvSpPr/>
          <p:nvPr/>
        </p:nvSpPr>
        <p:spPr>
          <a:xfrm>
            <a:off x="609480" y="2792520"/>
            <a:ext cx="7619400" cy="51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spAutoFit/>
          </a:bodyPr>
          <a:p>
            <a:pPr>
              <a:lnSpc>
                <a:spcPct val="100000"/>
              </a:lnSpc>
              <a:spcBef>
                <a:spcPts val="1749"/>
              </a:spcBef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Lucida Sans Unicode"/>
              </a:rPr>
              <a:t>(</a:t>
            </a:r>
            <a:r>
              <a:rPr b="1" lang="en-GB" sz="2800" spc="-1" strike="noStrike">
                <a:solidFill>
                  <a:srgbClr val="00cc99"/>
                </a:solidFill>
                <a:latin typeface="Arial"/>
                <a:ea typeface="Lucida Sans Unicode"/>
              </a:rPr>
              <a:t>5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Lucida Sans Unicode"/>
              </a:rPr>
              <a:t>) Pluralismo de intereses (no corporativo)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52" name="Text Box 7"/>
          <p:cNvSpPr/>
          <p:nvPr/>
        </p:nvSpPr>
        <p:spPr>
          <a:xfrm>
            <a:off x="609480" y="3249720"/>
            <a:ext cx="7619400" cy="51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spAutoFit/>
          </a:bodyPr>
          <a:p>
            <a:pPr>
              <a:lnSpc>
                <a:spcPct val="100000"/>
              </a:lnSpc>
              <a:spcBef>
                <a:spcPts val="1749"/>
              </a:spcBef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Lucida Sans Unicode"/>
              </a:rPr>
              <a:t>(</a:t>
            </a:r>
            <a:r>
              <a:rPr b="1" lang="en-GB" sz="2800" spc="-1" strike="noStrike">
                <a:solidFill>
                  <a:srgbClr val="66ff99"/>
                </a:solidFill>
                <a:latin typeface="Arial"/>
                <a:ea typeface="Lucida Sans Unicode"/>
              </a:rPr>
              <a:t>6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Lucida Sans Unicode"/>
              </a:rPr>
              <a:t>) Sistema electoral de pluralidad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53" name="Text Box 8"/>
          <p:cNvSpPr/>
          <p:nvPr/>
        </p:nvSpPr>
        <p:spPr>
          <a:xfrm>
            <a:off x="609480" y="3659040"/>
            <a:ext cx="7619400" cy="51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spAutoFit/>
          </a:bodyPr>
          <a:p>
            <a:pPr>
              <a:lnSpc>
                <a:spcPct val="100000"/>
              </a:lnSpc>
              <a:spcBef>
                <a:spcPts val="1749"/>
              </a:spcBef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Lucida Sans Unicode"/>
              </a:rPr>
              <a:t>(</a:t>
            </a:r>
            <a:r>
              <a:rPr b="1" lang="en-GB" sz="2800" spc="-1" strike="noStrike">
                <a:solidFill>
                  <a:srgbClr val="ffcc66"/>
                </a:solidFill>
                <a:latin typeface="Arial"/>
                <a:ea typeface="Lucida Sans Unicode"/>
              </a:rPr>
              <a:t>7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Lucida Sans Unicode"/>
              </a:rPr>
              <a:t>) Gobierno unitario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54" name="Text Box 9"/>
          <p:cNvSpPr/>
          <p:nvPr/>
        </p:nvSpPr>
        <p:spPr>
          <a:xfrm>
            <a:off x="609480" y="4087800"/>
            <a:ext cx="7619400" cy="51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spAutoFit/>
          </a:bodyPr>
          <a:p>
            <a:pPr>
              <a:lnSpc>
                <a:spcPct val="100000"/>
              </a:lnSpc>
              <a:spcBef>
                <a:spcPts val="1749"/>
              </a:spcBef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Lucida Sans Unicode"/>
              </a:rPr>
              <a:t>(</a:t>
            </a:r>
            <a:r>
              <a:rPr b="1" lang="en-GB" sz="2800" spc="-1" strike="noStrike">
                <a:solidFill>
                  <a:srgbClr val="000000"/>
                </a:solidFill>
                <a:latin typeface="Arial"/>
                <a:ea typeface="Lucida Sans Unicode"/>
              </a:rPr>
              <a:t>8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Lucida Sans Unicode"/>
              </a:rPr>
              <a:t>) Constitución no escrita, soberanía parlam.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55" name="Text Box 10"/>
          <p:cNvSpPr/>
          <p:nvPr/>
        </p:nvSpPr>
        <p:spPr>
          <a:xfrm>
            <a:off x="609480" y="4513320"/>
            <a:ext cx="7619400" cy="51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spAutoFit/>
          </a:bodyPr>
          <a:p>
            <a:pPr>
              <a:lnSpc>
                <a:spcPct val="100000"/>
              </a:lnSpc>
              <a:spcBef>
                <a:spcPts val="1749"/>
              </a:spcBef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Lucida Sans Unicode"/>
              </a:rPr>
              <a:t>(</a:t>
            </a:r>
            <a:r>
              <a:rPr b="1" lang="en-GB" sz="2800" spc="-1" strike="noStrike">
                <a:solidFill>
                  <a:srgbClr val="808080"/>
                </a:solidFill>
                <a:latin typeface="Arial"/>
                <a:ea typeface="Lucida Sans Unicode"/>
              </a:rPr>
              <a:t>9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Lucida Sans Unicode"/>
              </a:rPr>
              <a:t>) Ausencia de revisión judicial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56" name="Text Box 11"/>
          <p:cNvSpPr/>
          <p:nvPr/>
        </p:nvSpPr>
        <p:spPr>
          <a:xfrm>
            <a:off x="1676520" y="5791320"/>
            <a:ext cx="5485680" cy="519840"/>
          </a:xfrm>
          <a:prstGeom prst="rect">
            <a:avLst/>
          </a:prstGeom>
          <a:solidFill>
            <a:srgbClr val="b2b2b2"/>
          </a:solidFill>
          <a:ln w="9525">
            <a:noFill/>
          </a:ln>
          <a:effectLst>
            <a:outerShdw algn="ctr" dir="2700000" dist="107932" rotWithShape="0">
              <a:srgbClr val="808080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spAutoFit/>
          </a:bodyPr>
          <a:p>
            <a:pPr algn="ctr">
              <a:lnSpc>
                <a:spcPct val="100000"/>
              </a:lnSpc>
              <a:spcBef>
                <a:spcPts val="1749"/>
              </a:spcBef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Lucida Sans Unicode"/>
              </a:rPr>
              <a:t>Tipo ideal vs. régimen existente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57" name="Text Box 13"/>
          <p:cNvSpPr/>
          <p:nvPr/>
        </p:nvSpPr>
        <p:spPr>
          <a:xfrm>
            <a:off x="609480" y="4965840"/>
            <a:ext cx="7619400" cy="51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spAutoFit/>
          </a:bodyPr>
          <a:p>
            <a:pPr>
              <a:lnSpc>
                <a:spcPct val="100000"/>
              </a:lnSpc>
              <a:spcBef>
                <a:spcPts val="1749"/>
              </a:spcBef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Lucida Sans Unicode"/>
              </a:rPr>
              <a:t>(</a:t>
            </a:r>
            <a:r>
              <a:rPr b="1" lang="en-GB" sz="2800" spc="-1" strike="noStrike">
                <a:solidFill>
                  <a:srgbClr val="003300"/>
                </a:solidFill>
                <a:latin typeface="Arial"/>
                <a:ea typeface="Lucida Sans Unicode"/>
              </a:rPr>
              <a:t>10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Lucida Sans Unicode"/>
              </a:rPr>
              <a:t>) Ejecutivo controla el banco central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1" dur="indefinite" restart="never" nodeType="tmRoot">
          <p:childTnLst>
            <p:seq>
              <p:cTn id="32" dur="indefinite" nodeType="mainSeq">
                <p:childTnLst>
                  <p:par>
                    <p:cTn id="33" nodeType="clickEffect" fill="hold">
                      <p:stCondLst>
                        <p:cond delay="indefinite"/>
                      </p:stCondLst>
                      <p:childTnLst>
                        <p:par>
                          <p:cTn id="34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3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nodeType="clickEffect" fill="hold">
                      <p:stCondLst>
                        <p:cond delay="indefinite"/>
                      </p:stCondLst>
                      <p:childTnLst>
                        <p:par>
                          <p:cTn id="38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3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nodeType="clickEffect" fill="hold">
                      <p:stCondLst>
                        <p:cond delay="indefinite"/>
                      </p:stCondLst>
                      <p:childTnLst>
                        <p:par>
                          <p:cTn id="42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4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nodeType="clickEffect" fill="hold">
                      <p:stCondLst>
                        <p:cond delay="indefinite"/>
                      </p:stCondLst>
                      <p:childTnLst>
                        <p:par>
                          <p:cTn id="46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4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nodeType="clickEffect" fill="hold">
                      <p:stCondLst>
                        <p:cond delay="indefinite"/>
                      </p:stCondLst>
                      <p:childTnLst>
                        <p:par>
                          <p:cTn id="50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5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nodeType="clickEffect" fill="hold">
                      <p:stCondLst>
                        <p:cond delay="indefinite"/>
                      </p:stCondLst>
                      <p:childTnLst>
                        <p:par>
                          <p:cTn id="54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5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nodeType="clickEffect" fill="hold">
                      <p:stCondLst>
                        <p:cond delay="indefinite"/>
                      </p:stCondLst>
                      <p:childTnLst>
                        <p:par>
                          <p:cTn id="58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5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nodeType="clickEffect" fill="hold">
                      <p:stCondLst>
                        <p:cond delay="indefinite"/>
                      </p:stCondLst>
                      <p:childTnLst>
                        <p:par>
                          <p:cTn id="62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6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nodeType="clickEffect" fill="hold">
                      <p:stCondLst>
                        <p:cond delay="indefinite"/>
                      </p:stCondLst>
                      <p:childTnLst>
                        <p:par>
                          <p:cTn id="66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6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nodeType="clickEffect" fill="hold">
                      <p:stCondLst>
                        <p:cond delay="indefinite"/>
                      </p:stCondLst>
                      <p:childTnLst>
                        <p:par>
                          <p:cTn id="70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7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nodeType="clickEffect" fill="hold">
                      <p:stCondLst>
                        <p:cond delay="indefinite"/>
                      </p:stCondLst>
                      <p:childTnLst>
                        <p:par>
                          <p:cTn id="74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7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4" name="1 Imagen" descr=""/>
          <p:cNvPicPr/>
          <p:nvPr/>
        </p:nvPicPr>
        <p:blipFill>
          <a:blip r:embed="rId1"/>
          <a:stretch/>
        </p:blipFill>
        <p:spPr>
          <a:xfrm>
            <a:off x="952560" y="88920"/>
            <a:ext cx="7238160" cy="5211000"/>
          </a:xfrm>
          <a:prstGeom prst="rect">
            <a:avLst/>
          </a:prstGeom>
          <a:ln w="0">
            <a:noFill/>
          </a:ln>
        </p:spPr>
      </p:pic>
      <p:sp>
        <p:nvSpPr>
          <p:cNvPr id="575" name="Text Box 1"/>
          <p:cNvSpPr/>
          <p:nvPr/>
        </p:nvSpPr>
        <p:spPr>
          <a:xfrm>
            <a:off x="382680" y="5433840"/>
            <a:ext cx="8365320" cy="824760"/>
          </a:xfrm>
          <a:prstGeom prst="rect">
            <a:avLst/>
          </a:prstGeom>
          <a:solidFill>
            <a:srgbClr val="b2b2b2"/>
          </a:solidFill>
          <a:ln w="9525">
            <a:noFill/>
          </a:ln>
          <a:effectLst>
            <a:outerShdw algn="ctr" dir="2700000" dist="107932" rotWithShape="0">
              <a:srgbClr val="808080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spAutoFit/>
          </a:bodyPr>
          <a:p>
            <a:pPr algn="ctr">
              <a:lnSpc>
                <a:spcPct val="100000"/>
              </a:lnSpc>
              <a:spcBef>
                <a:spcPts val="2001"/>
              </a:spcBef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Lucida Sans Unicode"/>
              </a:rPr>
              <a:t>William Turner</a:t>
            </a:r>
            <a:r>
              <a:rPr b="0" i="1" lang="en-GB" sz="2400" spc="-1" strike="noStrike">
                <a:solidFill>
                  <a:srgbClr val="000000"/>
                </a:solidFill>
                <a:latin typeface="Arial"/>
                <a:ea typeface="Lucida Sans Unicode"/>
              </a:rPr>
              <a:t> The Burning of the Houses of Parliament</a:t>
            </a:r>
            <a:r>
              <a:rPr b="0" lang="en-GB" sz="2400" spc="-1" strike="noStrike">
                <a:solidFill>
                  <a:srgbClr val="000000"/>
                </a:solidFill>
                <a:latin typeface="Arial"/>
                <a:ea typeface="Lucida Sans Unicode"/>
              </a:rPr>
              <a:t> (1824)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>
              <a:lnSpc>
                <a:spcPct val="95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Lucida Sans Unicode"/>
              </a:rPr>
              <a:t>Banksy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577" name="Imagen 2" descr="Imagen que contiene edificio, persona, gente, tabla&#10;&#10;Descripción generada automáticamente"/>
          <p:cNvPicPr/>
          <p:nvPr/>
        </p:nvPicPr>
        <p:blipFill>
          <a:blip r:embed="rId1"/>
          <a:srcRect l="0" t="8817" r="0" b="1757"/>
          <a:stretch/>
        </p:blipFill>
        <p:spPr>
          <a:xfrm>
            <a:off x="457200" y="1600200"/>
            <a:ext cx="8228880" cy="4525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Text Box 1"/>
          <p:cNvSpPr/>
          <p:nvPr/>
        </p:nvSpPr>
        <p:spPr>
          <a:xfrm>
            <a:off x="527040" y="222120"/>
            <a:ext cx="8235360" cy="1068120"/>
          </a:xfrm>
          <a:prstGeom prst="rect">
            <a:avLst/>
          </a:prstGeom>
          <a:solidFill>
            <a:srgbClr val="b2b2b2"/>
          </a:solidFill>
          <a:ln w="9525">
            <a:noFill/>
          </a:ln>
          <a:effectLst>
            <a:outerShdw algn="ctr" dir="2700000" dist="107932" rotWithShape="0">
              <a:srgbClr val="808080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spAutoFit/>
          </a:bodyPr>
          <a:p>
            <a:pPr algn="ctr">
              <a:lnSpc>
                <a:spcPct val="100000"/>
              </a:lnSpc>
              <a:spcBef>
                <a:spcPts val="2001"/>
              </a:spcBef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Lucida Sans Unicode"/>
              </a:rPr>
              <a:t>(1) Concentración del poder ejecutivo:</a:t>
            </a:r>
            <a:br>
              <a:rPr sz="3200"/>
            </a:b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Lucida Sans Unicode"/>
              </a:rPr>
              <a:t>un solo partido controla el gabinete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59" name="Text Box 2"/>
          <p:cNvSpPr/>
          <p:nvPr/>
        </p:nvSpPr>
        <p:spPr>
          <a:xfrm>
            <a:off x="609480" y="1627200"/>
            <a:ext cx="7619400" cy="94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spAutoFit/>
          </a:bodyPr>
          <a:p>
            <a:pPr>
              <a:lnSpc>
                <a:spcPct val="100000"/>
              </a:lnSpc>
              <a:spcBef>
                <a:spcPts val="1749"/>
              </a:spcBef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Lucida Sans Unicode"/>
              </a:rPr>
              <a:t>¿Cómo se decide algún asunto público en una democracia parlamentaria? Secuencia eventos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60" name="Text Box 3"/>
          <p:cNvSpPr/>
          <p:nvPr/>
        </p:nvSpPr>
        <p:spPr>
          <a:xfrm>
            <a:off x="609480" y="4448160"/>
            <a:ext cx="7619400" cy="1799640"/>
          </a:xfrm>
          <a:prstGeom prst="rect">
            <a:avLst/>
          </a:prstGeom>
          <a:solidFill>
            <a:srgbClr val="b2b2b2"/>
          </a:solidFill>
          <a:ln w="0">
            <a:noFill/>
          </a:ln>
          <a:effectLst>
            <a:outerShdw algn="ctr" dir="2700000" dist="107932" rotWithShape="0">
              <a:srgbClr val="808080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spAutoFit/>
          </a:bodyPr>
          <a:p>
            <a:pPr algn="ctr">
              <a:lnSpc>
                <a:spcPct val="100000"/>
              </a:lnSpc>
              <a:spcBef>
                <a:spcPts val="1749"/>
              </a:spcBef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Lucida Sans Unicode"/>
              </a:rPr>
              <a:t>Modelo Westminster: </a:t>
            </a:r>
            <a:r>
              <a:rPr b="1" lang="en-GB" sz="2800" spc="-1" strike="noStrike">
                <a:solidFill>
                  <a:srgbClr val="000000"/>
                </a:solidFill>
                <a:latin typeface="Arial"/>
                <a:ea typeface="Lucida Sans Unicode"/>
              </a:rPr>
              <a:t>todas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Lucida Sans Unicode"/>
              </a:rPr>
              <a:t> las carteras para el partido que obtiene más escaños </a:t>
            </a:r>
            <a:br>
              <a:rPr sz="2800"/>
            </a:b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Lucida Sans Unicode"/>
              </a:rPr>
              <a:t>(en ocasiones con pluralidad) </a:t>
            </a:r>
            <a:br>
              <a:rPr sz="2800"/>
            </a:b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Lucida Sans Unicode"/>
              </a:rPr>
              <a:t>Alternativa: reparto proporcional 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61" name="Text Box 4"/>
          <p:cNvSpPr/>
          <p:nvPr/>
        </p:nvSpPr>
        <p:spPr>
          <a:xfrm>
            <a:off x="457200" y="2782800"/>
            <a:ext cx="8533800" cy="137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spAutoFit/>
          </a:bodyPr>
          <a:p>
            <a:pPr>
              <a:lnSpc>
                <a:spcPct val="100000"/>
              </a:lnSpc>
              <a:spcBef>
                <a:spcPts val="1749"/>
              </a:spcBef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Lucida Sans Unicode"/>
              </a:rPr>
              <a:t>(1) Elección general   (2) Traducción votos-escaños</a:t>
            </a:r>
            <a:br>
              <a:rPr sz="2800"/>
            </a:b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Lucida Sans Unicode"/>
              </a:rPr>
              <a:t>(3) Se forman coaliciones  </a:t>
            </a:r>
            <a:br>
              <a:rPr sz="2400"/>
            </a:b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Lucida Sans Unicode"/>
              </a:rPr>
              <a:t>(4) Distribución de carteras ministeriales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77" dur="indefinite" restart="never" nodeType="tmRoot">
          <p:childTnLst>
            <p:seq>
              <p:cTn id="78" dur="indefinite" nodeType="mainSeq">
                <p:childTnLst>
                  <p:par>
                    <p:cTn id="79" nodeType="clickEffect" fill="hold">
                      <p:stCondLst>
                        <p:cond delay="indefinite"/>
                      </p:stCondLst>
                      <p:childTnLst>
                        <p:par>
                          <p:cTn id="80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8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nodeType="clickEffect" fill="hold">
                      <p:stCondLst>
                        <p:cond delay="indefinite"/>
                      </p:stCondLst>
                      <p:childTnLst>
                        <p:par>
                          <p:cTn id="84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8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nodeType="clickEffect" fill="hold">
                      <p:stCondLst>
                        <p:cond delay="indefinite"/>
                      </p:stCondLst>
                      <p:childTnLst>
                        <p:par>
                          <p:cTn id="88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8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LibreOffice/7.3.7.2$Linux_X86_64 LibreOffice_project/30$Build-2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Eric Magar</dc:creator>
  <dc:description/>
  <dc:language>en-US</dc:language>
  <cp:lastModifiedBy/>
  <dcterms:modified xsi:type="dcterms:W3CDTF">2024-08-21T08:43:12Z</dcterms:modified>
  <cp:revision>538</cp:revision>
  <dc:subject/>
  <dc:title>No Slide Title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Presentación en pantalla (4:3)</vt:lpwstr>
  </property>
  <property fmtid="{D5CDD505-2E9C-101B-9397-08002B2CF9AE}" pid="3" name="Slides">
    <vt:i4>81</vt:i4>
  </property>
</Properties>
</file>